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0"/>
  </p:notesMasterIdLst>
  <p:handoutMasterIdLst>
    <p:handoutMasterId r:id="rId41"/>
  </p:handoutMasterIdLst>
  <p:sldIdLst>
    <p:sldId id="259" r:id="rId2"/>
    <p:sldId id="260" r:id="rId3"/>
    <p:sldId id="258" r:id="rId4"/>
    <p:sldId id="268" r:id="rId5"/>
    <p:sldId id="355" r:id="rId6"/>
    <p:sldId id="265" r:id="rId7"/>
    <p:sldId id="356" r:id="rId8"/>
    <p:sldId id="376" r:id="rId9"/>
    <p:sldId id="357" r:id="rId10"/>
    <p:sldId id="358" r:id="rId11"/>
    <p:sldId id="270" r:id="rId12"/>
    <p:sldId id="276" r:id="rId13"/>
    <p:sldId id="377" r:id="rId14"/>
    <p:sldId id="334" r:id="rId15"/>
    <p:sldId id="359" r:id="rId16"/>
    <p:sldId id="360" r:id="rId17"/>
    <p:sldId id="361" r:id="rId18"/>
    <p:sldId id="362" r:id="rId19"/>
    <p:sldId id="363" r:id="rId20"/>
    <p:sldId id="364" r:id="rId21"/>
    <p:sldId id="365" r:id="rId22"/>
    <p:sldId id="366" r:id="rId23"/>
    <p:sldId id="367" r:id="rId24"/>
    <p:sldId id="368" r:id="rId25"/>
    <p:sldId id="306" r:id="rId26"/>
    <p:sldId id="307" r:id="rId27"/>
    <p:sldId id="378" r:id="rId28"/>
    <p:sldId id="340" r:id="rId29"/>
    <p:sldId id="379" r:id="rId30"/>
    <p:sldId id="369" r:id="rId31"/>
    <p:sldId id="370" r:id="rId32"/>
    <p:sldId id="380" r:id="rId33"/>
    <p:sldId id="371" r:id="rId34"/>
    <p:sldId id="372" r:id="rId35"/>
    <p:sldId id="373" r:id="rId36"/>
    <p:sldId id="374" r:id="rId37"/>
    <p:sldId id="375" r:id="rId38"/>
    <p:sldId id="31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506"/>
    <a:srgbClr val="A20000"/>
    <a:srgbClr val="000000"/>
    <a:srgbClr val="2A63A8"/>
    <a:srgbClr val="10253F"/>
    <a:srgbClr val="F2F2F2"/>
    <a:srgbClr val="D91528"/>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4" autoAdjust="0"/>
    <p:restoredTop sz="89046" autoAdjust="0"/>
  </p:normalViewPr>
  <p:slideViewPr>
    <p:cSldViewPr>
      <p:cViewPr varScale="1">
        <p:scale>
          <a:sx n="119" d="100"/>
          <a:sy n="119" d="100"/>
        </p:scale>
        <p:origin x="-80" y="-6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3A19CD-9D74-41E9-B768-C71BE1364B6D}" type="datetimeFigureOut">
              <a:rPr lang="en-US" smtClean="0"/>
              <a:pPr/>
              <a:t>9/29/14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2E7B5C-58A7-4F03-B666-B00A14710F1D}" type="slidenum">
              <a:rPr lang="en-US" smtClean="0"/>
              <a:pPr/>
              <a:t>‹#›</a:t>
            </a:fld>
            <a:endParaRPr lang="en-US"/>
          </a:p>
        </p:txBody>
      </p:sp>
    </p:spTree>
    <p:extLst>
      <p:ext uri="{BB962C8B-B14F-4D97-AF65-F5344CB8AC3E}">
        <p14:creationId xmlns:p14="http://schemas.microsoft.com/office/powerpoint/2010/main" val="23642527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CB89C-0AB5-4304-9B4F-22E21E75F6E4}" type="datetimeFigureOut">
              <a:rPr lang="en-US" smtClean="0"/>
              <a:pPr/>
              <a:t>9/29/14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AE612-DB33-4ACD-A8E0-BFDFE9CE382C}" type="slidenum">
              <a:rPr lang="en-US" smtClean="0"/>
              <a:pPr/>
              <a:t>‹#›</a:t>
            </a:fld>
            <a:endParaRPr lang="en-US"/>
          </a:p>
        </p:txBody>
      </p:sp>
    </p:spTree>
    <p:extLst>
      <p:ext uri="{BB962C8B-B14F-4D97-AF65-F5344CB8AC3E}">
        <p14:creationId xmlns:p14="http://schemas.microsoft.com/office/powerpoint/2010/main" val="18963633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A35DE-C53D-464B-87B2-9C182F7C043A}" type="datetime1">
              <a:rPr lang="en-US" smtClean="0"/>
              <a:pPr/>
              <a:t>9/29/14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858000" y="6492875"/>
            <a:ext cx="2133600" cy="365125"/>
          </a:xfrm>
        </p:spPr>
        <p:txBody>
          <a:bodyPr/>
          <a:lstStyle/>
          <a:p>
            <a:fld id="{5B75B92E-C504-4F72-91D6-D83D77D1C380}" type="slidenum">
              <a:rPr lang="en-US" smtClean="0"/>
              <a:pPr/>
              <a:t>‹#›</a:t>
            </a:fld>
            <a:endParaRPr lang="en-US" dirty="0"/>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758952" indent="-758952">
              <a:lnSpc>
                <a:spcPct val="80000"/>
              </a:lnSpc>
              <a:buFont typeface="Wingdings" pitchFamily="2" charset="2"/>
              <a:buChar char="Ø"/>
              <a:defRPr/>
            </a:lvl1pPr>
            <a:lvl2pPr>
              <a:buFont typeface="Arial" pitchFamily="34" charset="0"/>
              <a:buChar char="•"/>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C3BC316-8B67-4C24-8B37-CF997F8807BD}" type="datetime1">
              <a:rPr lang="en-US" smtClean="0"/>
              <a:pPr/>
              <a:t>9/29/14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5B92E-C504-4F72-91D6-D83D77D1C380}" type="slidenum">
              <a:rPr lang="en-US" smtClean="0"/>
              <a:pPr/>
              <a:t>‹#›</a:t>
            </a:fld>
            <a:endParaRPr lang="en-US"/>
          </a:p>
        </p:txBody>
      </p:sp>
      <p:pic>
        <p:nvPicPr>
          <p:cNvPr id="8" name="Picture 7"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Ø"/>
              <a:defRPr sz="2800"/>
            </a:lvl1pPr>
            <a:lvl2pPr>
              <a:buFont typeface="Arial" pitchFamily="34" charset="0"/>
              <a:buChar char="•"/>
              <a:defRPr sz="2400"/>
            </a:lvl2pPr>
            <a:lvl3pPr>
              <a:buFont typeface="Wingdings" pitchFamily="2" charset="2"/>
              <a:buChar cha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AB98E69-793B-4CF3-8D70-00DA8A1D08E0}" type="datetime1">
              <a:rPr lang="en-US" smtClean="0"/>
              <a:pPr/>
              <a:t>9/29/14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BDE952-5D3A-4424-A646-FA56798139B7}" type="slidenum">
              <a:rPr lang="en-US" smtClean="0"/>
              <a:pPr/>
              <a:t>‹#›</a:t>
            </a:fld>
            <a:endParaRPr lang="en-US" dirty="0"/>
          </a:p>
        </p:txBody>
      </p:sp>
      <p:sp>
        <p:nvSpPr>
          <p:cNvPr id="10" name="Title 9"/>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pic>
        <p:nvPicPr>
          <p:cNvPr id="9" name="Picture 8"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uiExpand="1"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buFont typeface="Wingdings" pitchFamily="2" charset="2"/>
              <a:buChar char="Ø"/>
              <a:defRPr sz="2000"/>
            </a:lvl2pPr>
            <a:lvl3pPr>
              <a:buFont typeface="Wingdings" pitchFamily="2" charset="2"/>
              <a:buChar cha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640951-C29D-4786-935A-1F568872D7DC}" type="datetime1">
              <a:rPr lang="en-US" smtClean="0"/>
              <a:pPr/>
              <a:t>9/29/14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5B92E-C504-4F72-91D6-D83D77D1C380}" type="slidenum">
              <a:rPr lang="en-US" smtClean="0"/>
              <a:pPr/>
              <a:t>‹#›</a:t>
            </a:fld>
            <a:endParaRPr lang="en-US"/>
          </a:p>
        </p:txBody>
      </p:sp>
      <p:pic>
        <p:nvPicPr>
          <p:cNvPr id="11" name="Picture 10"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 calcmode="lin" valueType="num">
                                      <p:cBhvr additive="base">
                                        <p:cTn id="3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1" end="1"/>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additive="base">
                                        <p:cTn id="4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2" end="2"/>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 calcmode="lin" valueType="num">
                                      <p:cBhvr additive="base">
                                        <p:cTn id="4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6">
                                            <p:txEl>
                                              <p:pRg st="3" end="3"/>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 calcmode="lin" valueType="num">
                                      <p:cBhvr additive="base">
                                        <p:cTn id="5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0-#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2">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3">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4">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 lvl="5">
            <p:tnLst>
              <p:par>
                <p:cTn xmlns:p14="http://schemas.microsoft.com/office/powerpoint/2010/mai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FE01F-2B5D-483B-B578-D0B7379AF51E}" type="datetime1">
              <a:rPr lang="en-US" smtClean="0"/>
              <a:pPr/>
              <a:t>9/29/14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5B92E-C504-4F72-91D6-D83D77D1C380}" type="slidenum">
              <a:rPr lang="en-US" smtClean="0"/>
              <a:pPr/>
              <a:t>‹#›</a:t>
            </a:fld>
            <a:endParaRPr lang="en-US"/>
          </a:p>
        </p:txBody>
      </p:sp>
      <p:pic>
        <p:nvPicPr>
          <p:cNvPr id="6" name="Picture 5" descr="Flag_of_Louisiana_SM.jpg"/>
          <p:cNvPicPr>
            <a:picLocks noChangeAspect="1"/>
          </p:cNvPicPr>
          <p:nvPr userDrawn="1"/>
        </p:nvPicPr>
        <p:blipFill>
          <a:blip r:embed="rId2" cstate="print"/>
          <a:stretch>
            <a:fillRect/>
          </a:stretch>
        </p:blipFill>
        <p:spPr>
          <a:xfrm rot="20769857">
            <a:off x="187797" y="6312071"/>
            <a:ext cx="576920" cy="3660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54A7D-03F0-4537-95DB-E5D029F5F344}" type="datetime1">
              <a:rPr lang="en-US" smtClean="0"/>
              <a:pPr/>
              <a:t>9/29/14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6477000"/>
            <a:ext cx="9144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705600" y="6492875"/>
            <a:ext cx="2133600" cy="365125"/>
          </a:xfrm>
          <a:prstGeom prst="rect">
            <a:avLst/>
          </a:prstGeom>
        </p:spPr>
        <p:txBody>
          <a:bodyPr vert="horz" lIns="91440" tIns="45720" rIns="91440" bIns="45720" rtlCol="0" anchor="ctr"/>
          <a:lstStyle>
            <a:lvl1pPr algn="r">
              <a:defRPr sz="1400" b="1" baseline="0">
                <a:solidFill>
                  <a:schemeClr val="bg1"/>
                </a:solidFill>
                <a:latin typeface="Calibri" pitchFamily="34" charset="0"/>
              </a:defRPr>
            </a:lvl1pPr>
          </a:lstStyle>
          <a:p>
            <a:fld id="{F9FA8F0B-D33C-4076-B785-5A39BEA698E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5" r:id="rId5"/>
  </p:sldLayoutIdLst>
  <p:transition xmlns:p14="http://schemas.microsoft.com/office/powerpoint/2010/main" spd="med">
    <p:wipe dir="r"/>
  </p:transition>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wnet/jimcrow/inde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3.xml"/><Relationship Id="rId5" Type="http://schemas.openxmlformats.org/officeDocument/2006/relationships/slide" Target="slide11.xml"/><Relationship Id="rId6" Type="http://schemas.openxmlformats.org/officeDocument/2006/relationships/slide" Target="slide25.xm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wgbh/amex/reconstruction/sharecrop/"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slide" Target="slide2.xml"/><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4495800"/>
            <a:ext cx="7543800" cy="2062103"/>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Chapter 12:</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Louisiana’s Politics, Economy, and Culture in an Era of Change </a:t>
            </a:r>
          </a:p>
          <a:p>
            <a:pPr algn="r"/>
            <a:r>
              <a:rPr lang="en-US" sz="3200" b="1" dirty="0" smtClean="0">
                <a:ln w="17780" cmpd="sng">
                  <a:noFill/>
                  <a:prstDash val="solid"/>
                  <a:miter lim="800000"/>
                </a:ln>
                <a:solidFill>
                  <a:srgbClr val="F8D506"/>
                </a:solidFill>
                <a:effectLst>
                  <a:outerShdw blurRad="55000" dist="50800" dir="5400000" algn="tl">
                    <a:srgbClr val="000000">
                      <a:alpha val="33000"/>
                    </a:srgbClr>
                  </a:outerShdw>
                </a:effectLst>
              </a:rPr>
              <a:t>STUDY PRESENTATION</a:t>
            </a:r>
            <a:endParaRPr lang="en-US" sz="3200" b="1" dirty="0">
              <a:ln w="17780" cmpd="sng">
                <a:noFill/>
                <a:prstDash val="solid"/>
                <a:miter lim="800000"/>
              </a:ln>
              <a:solidFill>
                <a:srgbClr val="F8D506"/>
              </a:solidFill>
              <a:effectLst>
                <a:outerShdw blurRad="55000" dist="50800" dir="5400000" algn="tl">
                  <a:srgbClr val="000000">
                    <a:alpha val="33000"/>
                  </a:srgbClr>
                </a:outerShdw>
              </a:effectLst>
            </a:endParaRPr>
          </a:p>
        </p:txBody>
      </p:sp>
      <p:sp>
        <p:nvSpPr>
          <p:cNvPr id="5" name="Text Box 4"/>
          <p:cNvSpPr txBox="1">
            <a:spLocks noChangeArrowheads="1"/>
          </p:cNvSpPr>
          <p:nvPr/>
        </p:nvSpPr>
        <p:spPr bwMode="auto">
          <a:xfrm>
            <a:off x="7543800" y="6545790"/>
            <a:ext cx="1600200" cy="246221"/>
          </a:xfrm>
          <a:prstGeom prst="rect">
            <a:avLst/>
          </a:prstGeom>
          <a:noFill/>
          <a:ln w="9525">
            <a:noFill/>
            <a:miter lim="800000"/>
            <a:headEnd/>
            <a:tailEnd/>
          </a:ln>
          <a:effectLst/>
        </p:spPr>
        <p:txBody>
          <a:bodyPr wrap="square">
            <a:spAutoFit/>
          </a:bodyPr>
          <a:lstStyle/>
          <a:p>
            <a:pPr algn="r">
              <a:spcBef>
                <a:spcPct val="50000"/>
              </a:spcBef>
            </a:pPr>
            <a:r>
              <a:rPr lang="en-US" sz="1000">
                <a:solidFill>
                  <a:srgbClr val="D9D9D9"/>
                </a:solidFill>
                <a:effectLst>
                  <a:outerShdw blurRad="38100" dist="38100" dir="2700000" algn="tl">
                    <a:srgbClr val="C0C0C0"/>
                  </a:outerShdw>
                </a:effectLst>
                <a:latin typeface="Arial" charset="0"/>
              </a:rPr>
              <a:t>© </a:t>
            </a:r>
            <a:r>
              <a:rPr lang="en-US" sz="1000" smtClean="0">
                <a:solidFill>
                  <a:srgbClr val="D9D9D9"/>
                </a:solidFill>
                <a:effectLst>
                  <a:outerShdw blurRad="38100" dist="38100" dir="2700000" algn="tl">
                    <a:srgbClr val="C0C0C0"/>
                  </a:outerShdw>
                </a:effectLst>
                <a:latin typeface="Arial" charset="0"/>
              </a:rPr>
              <a:t>2015 </a:t>
            </a:r>
            <a:r>
              <a:rPr lang="en-US" sz="1000" dirty="0" smtClean="0">
                <a:solidFill>
                  <a:srgbClr val="D9D9D9"/>
                </a:solidFill>
                <a:effectLst>
                  <a:outerShdw blurRad="38100" dist="38100" dir="2700000" algn="tl">
                    <a:srgbClr val="C0C0C0"/>
                  </a:outerShdw>
                </a:effectLst>
                <a:latin typeface="Arial" charset="0"/>
              </a:rPr>
              <a:t>Clairmont </a:t>
            </a:r>
            <a:r>
              <a:rPr lang="en-US" sz="1000" dirty="0">
                <a:solidFill>
                  <a:srgbClr val="D9D9D9"/>
                </a:solidFill>
                <a:effectLst>
                  <a:outerShdw blurRad="38100" dist="38100" dir="2700000" algn="tl">
                    <a:srgbClr val="C0C0C0"/>
                  </a:outerShdw>
                </a:effectLst>
                <a:latin typeface="Arial" charset="0"/>
              </a:rPr>
              <a:t>Press</a:t>
            </a:r>
          </a:p>
        </p:txBody>
      </p:sp>
      <p:grpSp>
        <p:nvGrpSpPr>
          <p:cNvPr id="9" name="Group 8"/>
          <p:cNvGrpSpPr/>
          <p:nvPr/>
        </p:nvGrpSpPr>
        <p:grpSpPr>
          <a:xfrm>
            <a:off x="6934200" y="228600"/>
            <a:ext cx="1961565" cy="1961565"/>
            <a:chOff x="6786458" y="1071459"/>
            <a:chExt cx="1961565" cy="1961565"/>
          </a:xfrm>
          <a:effectLst>
            <a:glow rad="228600">
              <a:srgbClr val="FFFF00">
                <a:alpha val="40000"/>
              </a:srgbClr>
            </a:glow>
          </a:effectLst>
        </p:grpSpPr>
        <p:sp>
          <p:nvSpPr>
            <p:cNvPr id="7" name="Rectangle 6"/>
            <p:cNvSpPr/>
            <p:nvPr/>
          </p:nvSpPr>
          <p:spPr>
            <a:xfrm>
              <a:off x="7081440" y="1480741"/>
              <a:ext cx="1371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al_of_Louisiana_2010.png"/>
            <p:cNvPicPr>
              <a:picLocks noChangeAspect="1"/>
            </p:cNvPicPr>
            <p:nvPr/>
          </p:nvPicPr>
          <p:blipFill>
            <a:blip r:embed="rId4" cstate="print"/>
            <a:stretch>
              <a:fillRect/>
            </a:stretch>
          </p:blipFill>
          <p:spPr>
            <a:xfrm rot="607130">
              <a:off x="6786458" y="1071459"/>
              <a:ext cx="1961565" cy="1961565"/>
            </a:xfrm>
            <a:prstGeom prst="rect">
              <a:avLst/>
            </a:prstGeom>
            <a:effectLst/>
          </p:spPr>
        </p:pic>
      </p:grpSp>
      <p:sp>
        <p:nvSpPr>
          <p:cNvPr id="8" name="Rectangle 7"/>
          <p:cNvSpPr/>
          <p:nvPr/>
        </p:nvSpPr>
        <p:spPr>
          <a:xfrm>
            <a:off x="381000" y="1143000"/>
            <a:ext cx="7315200" cy="2209800"/>
          </a:xfrm>
          <a:prstGeom prst="rect">
            <a:avLst/>
          </a:prstGeom>
          <a:noFill/>
          <a:effectLst>
            <a:glow rad="228600">
              <a:schemeClr val="accent3">
                <a:satMod val="175000"/>
                <a:alpha val="40000"/>
              </a:schemeClr>
            </a:glow>
          </a:effectLst>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cap="none" spc="0"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LOUISIANA:</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History, </a:t>
            </a:r>
          </a:p>
          <a:p>
            <a:r>
              <a:rPr lang="en-US" sz="7200" b="1" dirty="0" smtClean="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rPr>
              <a:t>Our Home</a:t>
            </a:r>
            <a:endParaRPr lang="en-US" sz="7200" b="1" cap="none" spc="0" dirty="0">
              <a:ln w="12700">
                <a:solidFill>
                  <a:schemeClr val="bg1"/>
                </a:solidFill>
              </a:ln>
              <a:solidFill>
                <a:srgbClr val="A20000"/>
              </a:solidFill>
              <a:effectLst>
                <a:glow rad="139700">
                  <a:srgbClr val="FFFF00">
                    <a:alpha val="40000"/>
                  </a:srgbClr>
                </a:glow>
                <a:outerShdw blurRad="50800" dist="38100" dir="8100000" algn="tr" rotWithShape="0">
                  <a:prstClr val="black">
                    <a:alpha val="40000"/>
                  </a:prstClr>
                </a:outerShdw>
              </a:effectLst>
              <a:latin typeface="Berlin Sans FB" pitchFamily="34"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0-#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The Convict Lease System</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r>
              <a:rPr lang="en-US" sz="2800" dirty="0" smtClean="0"/>
              <a:t>S.L. James began the </a:t>
            </a:r>
            <a:r>
              <a:rPr lang="en-US" sz="2800" b="1" dirty="0" smtClean="0"/>
              <a:t>convict lease system</a:t>
            </a:r>
            <a:r>
              <a:rPr lang="en-US" sz="2800" dirty="0" smtClean="0"/>
              <a:t>, which leased prisoners as workers to private businesses in exchange for money, in 1870. </a:t>
            </a:r>
          </a:p>
          <a:p>
            <a:r>
              <a:rPr lang="en-US" sz="2800" dirty="0" smtClean="0"/>
              <a:t>Corruption was evident in this system, and prisoners suffered abuse, neglect, and death within six years.  </a:t>
            </a:r>
          </a:p>
          <a:p>
            <a:r>
              <a:rPr lang="en-US" sz="2800" dirty="0" smtClean="0"/>
              <a:t>James paid-off politicians and the state to keep the system going because it was extremely profitable for him. </a:t>
            </a:r>
          </a:p>
          <a:p>
            <a:r>
              <a:rPr lang="en-US" sz="2800" dirty="0" smtClean="0"/>
              <a:t>By the time of his death in 1894, he was a multimillionaire. </a:t>
            </a:r>
          </a:p>
          <a:p>
            <a:r>
              <a:rPr lang="en-US" sz="2800" dirty="0" smtClean="0"/>
              <a:t>The state regained control of its prisoners in 1901. </a:t>
            </a:r>
          </a:p>
          <a:p>
            <a:endParaRPr lang="en-US" sz="2800" dirty="0" smtClean="0"/>
          </a:p>
        </p:txBody>
      </p:sp>
      <p:sp>
        <p:nvSpPr>
          <p:cNvPr id="4" name="Slide Number Placeholder 3"/>
          <p:cNvSpPr>
            <a:spLocks noGrp="1"/>
          </p:cNvSpPr>
          <p:nvPr>
            <p:ph type="sldNum" sz="quarter" idx="12"/>
          </p:nvPr>
        </p:nvSpPr>
        <p:spPr/>
        <p:txBody>
          <a:bodyPr/>
          <a:lstStyle/>
          <a:p>
            <a:fld id="{5B75B92E-C504-4F72-91D6-D83D77D1C380}" type="slidenum">
              <a:rPr lang="en-US" smtClean="0"/>
              <a:pPr/>
              <a:t>10</a:t>
            </a:fld>
            <a:endParaRPr lang="en-US"/>
          </a:p>
        </p:txBody>
      </p:sp>
    </p:spTree>
    <p:extLst>
      <p:ext uri="{BB962C8B-B14F-4D97-AF65-F5344CB8AC3E}">
        <p14:creationId xmlns:p14="http://schemas.microsoft.com/office/powerpoint/2010/main" val="9017072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effectLst>
                  <a:outerShdw blurRad="38100" dist="38100" dir="2700000" algn="tl">
                    <a:srgbClr val="000000">
                      <a:alpha val="43137"/>
                    </a:srgbClr>
                  </a:outerShdw>
                </a:effectLst>
              </a:rPr>
              <a:t>Section 2: Th</a:t>
            </a:r>
            <a:r>
              <a:rPr lang="en-US" dirty="0" smtClean="0"/>
              <a:t>e Rise of Jim Crow</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Essential Question:</a:t>
            </a:r>
          </a:p>
          <a:p>
            <a:pPr lvl="1"/>
            <a:r>
              <a:rPr lang="en-US" dirty="0" smtClean="0"/>
              <a:t> How did Bourbon Democrats use Jim Crow laws and other methods to segregate races?</a:t>
            </a:r>
            <a:endParaRPr lang="en-US" dirty="0" smtClean="0">
              <a:solidFill>
                <a:srgbClr val="080808"/>
              </a:solidFill>
            </a:endParaRPr>
          </a:p>
          <a:p>
            <a:pPr lvl="1">
              <a:buFontTx/>
              <a:buNone/>
            </a:pPr>
            <a:r>
              <a:rPr lang="en-US" dirty="0" smtClean="0">
                <a:solidFill>
                  <a:srgbClr val="080808"/>
                </a:solidFill>
                <a:latin typeface="Arial" charset="0"/>
              </a:rPr>
              <a:t>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11</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Section 2: The Rise of Jim Crow</a:t>
            </a:r>
            <a:endParaRPr lang="en-US" dirty="0"/>
          </a:p>
        </p:txBody>
      </p:sp>
      <p:sp>
        <p:nvSpPr>
          <p:cNvPr id="3" name="Content Placeholder 2"/>
          <p:cNvSpPr>
            <a:spLocks noGrp="1"/>
          </p:cNvSpPr>
          <p:nvPr>
            <p:ph idx="1"/>
          </p:nvPr>
        </p:nvSpPr>
        <p:spPr>
          <a:xfrm>
            <a:off x="457200" y="1066800"/>
            <a:ext cx="8229600" cy="4800600"/>
          </a:xfrm>
        </p:spPr>
        <p:txBody>
          <a:bodyPr>
            <a:normAutofit/>
          </a:bodyPr>
          <a:lstStyle/>
          <a:p>
            <a:r>
              <a:rPr lang="en-US" dirty="0" smtClean="0"/>
              <a:t>What terms do I need to know? </a:t>
            </a:r>
          </a:p>
          <a:p>
            <a:pPr lvl="1"/>
            <a:r>
              <a:rPr lang="en-US" dirty="0" smtClean="0"/>
              <a:t>Jim Crow laws</a:t>
            </a:r>
          </a:p>
          <a:p>
            <a:pPr lvl="1"/>
            <a:r>
              <a:rPr lang="en-US" dirty="0" smtClean="0"/>
              <a:t>poll tax</a:t>
            </a:r>
          </a:p>
          <a:p>
            <a:pPr lvl="1"/>
            <a:r>
              <a:rPr lang="en-US" dirty="0" smtClean="0"/>
              <a:t>grandfather clause</a:t>
            </a:r>
          </a:p>
          <a:p>
            <a:pPr lvl="1"/>
            <a:r>
              <a:rPr lang="en-US" dirty="0" smtClean="0"/>
              <a:t>sharecropping</a:t>
            </a:r>
          </a:p>
          <a:p>
            <a:pPr lvl="1"/>
            <a:r>
              <a:rPr lang="en-US" dirty="0" smtClean="0"/>
              <a:t>debt peonage</a:t>
            </a:r>
          </a:p>
          <a:p>
            <a:pPr lvl="1"/>
            <a:r>
              <a:rPr lang="en-US" dirty="0" smtClean="0"/>
              <a:t>grinding season</a:t>
            </a:r>
          </a:p>
          <a:p>
            <a:pPr lvl="1"/>
            <a:r>
              <a:rPr lang="en-US" dirty="0" smtClean="0"/>
              <a:t>Farmer’s Alliances</a:t>
            </a:r>
          </a:p>
          <a:p>
            <a:pPr lvl="1"/>
            <a:r>
              <a:rPr lang="en-US" dirty="0" smtClean="0"/>
              <a:t>populism</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12</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Introduction</a:t>
            </a:r>
            <a:endParaRPr lang="en-US" dirty="0"/>
          </a:p>
        </p:txBody>
      </p:sp>
      <p:sp>
        <p:nvSpPr>
          <p:cNvPr id="3" name="Content Placeholder 2"/>
          <p:cNvSpPr>
            <a:spLocks noGrp="1"/>
          </p:cNvSpPr>
          <p:nvPr>
            <p:ph idx="1"/>
          </p:nvPr>
        </p:nvSpPr>
        <p:spPr>
          <a:xfrm>
            <a:off x="457200" y="1066800"/>
            <a:ext cx="8229600" cy="4525963"/>
          </a:xfrm>
        </p:spPr>
        <p:txBody>
          <a:bodyPr>
            <a:noAutofit/>
          </a:bodyPr>
          <a:lstStyle/>
          <a:p>
            <a:r>
              <a:rPr lang="en-US" sz="3000" dirty="0" smtClean="0"/>
              <a:t>Aside from limiting the size of the government, the Bourbons also wanted to maintain white supremacy.</a:t>
            </a:r>
          </a:p>
          <a:p>
            <a:r>
              <a:rPr lang="en-US" sz="3000" dirty="0" smtClean="0"/>
              <a:t>The legislature adopted </a:t>
            </a:r>
            <a:r>
              <a:rPr lang="en-US" sz="3000" b="1" dirty="0" smtClean="0"/>
              <a:t>Jim Crow laws</a:t>
            </a:r>
            <a:r>
              <a:rPr lang="en-US" sz="3000" dirty="0" smtClean="0"/>
              <a:t>, which restricted African American freedoms and required separate-but-equal facilities for whites and blacks. </a:t>
            </a:r>
          </a:p>
          <a:p>
            <a:r>
              <a:rPr lang="en-US" sz="3000" dirty="0" smtClean="0"/>
              <a:t>The name Jim Crow came from an actor named T.D. Rice, who wore blackface makeup and performed songs which mocked African American traditions.</a:t>
            </a:r>
            <a:endParaRPr lang="en-US" sz="30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13</a:t>
            </a:fld>
            <a:endParaRPr lang="en-US"/>
          </a:p>
        </p:txBody>
      </p:sp>
      <p:sp>
        <p:nvSpPr>
          <p:cNvPr id="5" name="TextBox 4"/>
          <p:cNvSpPr txBox="1"/>
          <p:nvPr/>
        </p:nvSpPr>
        <p:spPr>
          <a:xfrm>
            <a:off x="4876800" y="5715000"/>
            <a:ext cx="3962400" cy="369332"/>
          </a:xfrm>
          <a:prstGeom prst="rect">
            <a:avLst/>
          </a:prstGeom>
          <a:noFill/>
        </p:spPr>
        <p:txBody>
          <a:bodyPr wrap="square" rtlCol="0">
            <a:spAutoFit/>
          </a:bodyPr>
          <a:lstStyle/>
          <a:p>
            <a:pPr algn="r"/>
            <a:r>
              <a:rPr lang="en-US" dirty="0" smtClean="0">
                <a:hlinkClick r:id="rId2"/>
              </a:rPr>
              <a:t>The Rise and Fall of Jim Crow</a:t>
            </a:r>
            <a:endParaRPr lang="en-US" dirty="0"/>
          </a:p>
        </p:txBody>
      </p:sp>
    </p:spTree>
    <p:extLst>
      <p:ext uri="{BB962C8B-B14F-4D97-AF65-F5344CB8AC3E}">
        <p14:creationId xmlns:p14="http://schemas.microsoft.com/office/powerpoint/2010/main" val="204767472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normAutofit/>
          </a:bodyPr>
          <a:lstStyle/>
          <a:p>
            <a:r>
              <a:rPr lang="en-US" dirty="0" smtClean="0"/>
              <a:t>A Focus on Transportation</a:t>
            </a:r>
            <a:endParaRPr lang="en-US" dirty="0"/>
          </a:p>
        </p:txBody>
      </p:sp>
      <p:sp>
        <p:nvSpPr>
          <p:cNvPr id="6" name="Content Placeholder 5"/>
          <p:cNvSpPr>
            <a:spLocks noGrp="1"/>
          </p:cNvSpPr>
          <p:nvPr>
            <p:ph idx="1"/>
          </p:nvPr>
        </p:nvSpPr>
        <p:spPr>
          <a:xfrm>
            <a:off x="457200" y="1066800"/>
            <a:ext cx="8229600" cy="5105400"/>
          </a:xfrm>
        </p:spPr>
        <p:txBody>
          <a:bodyPr>
            <a:noAutofit/>
          </a:bodyPr>
          <a:lstStyle/>
          <a:p>
            <a:pPr marL="762000" indent="-762000">
              <a:lnSpc>
                <a:spcPct val="90000"/>
              </a:lnSpc>
            </a:pPr>
            <a:r>
              <a:rPr lang="en-US" sz="2600" dirty="0" smtClean="0">
                <a:solidFill>
                  <a:srgbClr val="080808"/>
                </a:solidFill>
              </a:rPr>
              <a:t>As early as Reconstruction, African Americans protested segregation. </a:t>
            </a:r>
          </a:p>
          <a:p>
            <a:r>
              <a:rPr lang="en-US" sz="2600" dirty="0" smtClean="0"/>
              <a:t>In 1867, African Americans gathered in New Orleans to protest segregated streetcars. The streetcars for people of color were marked with a yellow star. Their protest was so effective, the mayor had to reverse the policy and streetcars remained integrated until the 1900s. </a:t>
            </a:r>
          </a:p>
          <a:p>
            <a:r>
              <a:rPr lang="en-US" sz="2600" dirty="0" smtClean="0"/>
              <a:t>Although the state’s 1868 constitution prohibited segregation, it was quickly becoming common because most former slaves could not afford tickets on steamboats or trains. </a:t>
            </a:r>
          </a:p>
          <a:p>
            <a:r>
              <a:rPr lang="en-US" sz="2600" dirty="0" smtClean="0"/>
              <a:t>Wealthy African Americans continued to exercise their right to first class seating even though they were often challenged by whites. </a:t>
            </a:r>
          </a:p>
          <a:p>
            <a:endParaRPr lang="en-US" sz="2600" dirty="0" smtClean="0"/>
          </a:p>
          <a:p>
            <a:endParaRPr lang="en-US" sz="2600" dirty="0" smtClean="0"/>
          </a:p>
          <a:p>
            <a:endParaRPr lang="en-US" sz="26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14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Segregation Statutes</a:t>
            </a:r>
            <a:endParaRPr lang="en-US" dirty="0"/>
          </a:p>
        </p:txBody>
      </p:sp>
      <p:sp>
        <p:nvSpPr>
          <p:cNvPr id="3" name="Content Placeholder 2"/>
          <p:cNvSpPr>
            <a:spLocks noGrp="1"/>
          </p:cNvSpPr>
          <p:nvPr>
            <p:ph idx="1"/>
          </p:nvPr>
        </p:nvSpPr>
        <p:spPr>
          <a:xfrm>
            <a:off x="228600" y="1143000"/>
            <a:ext cx="8763000" cy="5410200"/>
          </a:xfrm>
        </p:spPr>
        <p:txBody>
          <a:bodyPr>
            <a:normAutofit/>
          </a:bodyPr>
          <a:lstStyle/>
          <a:p>
            <a:r>
              <a:rPr lang="en-US" dirty="0" smtClean="0"/>
              <a:t>By the late 1880s, many southern legislatures began instituting Jim Crow laws. </a:t>
            </a:r>
          </a:p>
          <a:p>
            <a:r>
              <a:rPr lang="en-US" dirty="0" smtClean="0"/>
              <a:t>The 1890 Separate Car Act required different railroad cars for whites and blacks.</a:t>
            </a:r>
          </a:p>
          <a:p>
            <a:r>
              <a:rPr lang="en-US" dirty="0" smtClean="0"/>
              <a:t>After 1896, nearly every aspect of life was segregated: schools, train cars, entrances, bathrooms, and later the supply of donated blood. </a:t>
            </a:r>
          </a:p>
          <a:p>
            <a:r>
              <a:rPr lang="en-US" dirty="0" smtClean="0"/>
              <a:t>Although the laws required separate but equal facilities, that was rarely the case.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15</a:t>
            </a:fld>
            <a:endParaRPr lang="en-US"/>
          </a:p>
        </p:txBody>
      </p:sp>
    </p:spTree>
    <p:extLst>
      <p:ext uri="{BB962C8B-B14F-4D97-AF65-F5344CB8AC3E}">
        <p14:creationId xmlns:p14="http://schemas.microsoft.com/office/powerpoint/2010/main" val="419355913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Prejudice Against Italian Immigrants</a:t>
            </a:r>
            <a:endParaRPr lang="en-US" dirty="0"/>
          </a:p>
        </p:txBody>
      </p:sp>
      <p:sp>
        <p:nvSpPr>
          <p:cNvPr id="3" name="Content Placeholder 2"/>
          <p:cNvSpPr>
            <a:spLocks noGrp="1"/>
          </p:cNvSpPr>
          <p:nvPr>
            <p:ph idx="1"/>
          </p:nvPr>
        </p:nvSpPr>
        <p:spPr>
          <a:xfrm>
            <a:off x="304800" y="1524000"/>
            <a:ext cx="8534400" cy="4876800"/>
          </a:xfrm>
        </p:spPr>
        <p:txBody>
          <a:bodyPr>
            <a:noAutofit/>
          </a:bodyPr>
          <a:lstStyle/>
          <a:p>
            <a:pPr>
              <a:lnSpc>
                <a:spcPct val="90000"/>
              </a:lnSpc>
            </a:pPr>
            <a:r>
              <a:rPr lang="en-US" sz="2600" dirty="0" smtClean="0"/>
              <a:t>Louisiana’s large population of Italian immigrants were treated like second-class citizens.</a:t>
            </a:r>
          </a:p>
          <a:p>
            <a:pPr>
              <a:lnSpc>
                <a:spcPct val="90000"/>
              </a:lnSpc>
            </a:pPr>
            <a:r>
              <a:rPr lang="en-US" sz="2600" dirty="0" smtClean="0"/>
              <a:t>Newspapers expressed concerns about clannishness and criminality of the immigrants. Most stories were focused on gangs known as the Mafia. </a:t>
            </a:r>
          </a:p>
          <a:p>
            <a:pPr>
              <a:lnSpc>
                <a:spcPct val="90000"/>
              </a:lnSpc>
            </a:pPr>
            <a:r>
              <a:rPr lang="en-US" sz="2600" dirty="0" smtClean="0"/>
              <a:t>When New Orleans’ Police Chief David Hennessy was shot in 1890, nineteen Italian suspects were arrested. </a:t>
            </a:r>
          </a:p>
          <a:p>
            <a:pPr>
              <a:lnSpc>
                <a:spcPct val="90000"/>
              </a:lnSpc>
            </a:pPr>
            <a:r>
              <a:rPr lang="en-US" sz="2600" dirty="0" smtClean="0"/>
              <a:t>When the jury decided that they were either not guilty or they were deadlocked, a mob of enraged citizens stormed the parish prison and shot nine of them. Two more were hanged from lamp posts. </a:t>
            </a:r>
            <a:endParaRPr lang="en-US" sz="26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16</a:t>
            </a:fld>
            <a:endParaRPr lang="en-US"/>
          </a:p>
        </p:txBody>
      </p:sp>
    </p:spTree>
    <p:extLst>
      <p:ext uri="{BB962C8B-B14F-4D97-AF65-F5344CB8AC3E}">
        <p14:creationId xmlns:p14="http://schemas.microsoft.com/office/powerpoint/2010/main" val="259477133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1898 Constitution</a:t>
            </a:r>
            <a:endParaRPr lang="en-US" dirty="0"/>
          </a:p>
        </p:txBody>
      </p:sp>
      <p:sp>
        <p:nvSpPr>
          <p:cNvPr id="3" name="Content Placeholder 2"/>
          <p:cNvSpPr>
            <a:spLocks noGrp="1"/>
          </p:cNvSpPr>
          <p:nvPr>
            <p:ph idx="1"/>
          </p:nvPr>
        </p:nvSpPr>
        <p:spPr>
          <a:xfrm>
            <a:off x="228600" y="1066800"/>
            <a:ext cx="8686800" cy="5334000"/>
          </a:xfrm>
        </p:spPr>
        <p:txBody>
          <a:bodyPr>
            <a:normAutofit fontScale="77500" lnSpcReduction="20000"/>
          </a:bodyPr>
          <a:lstStyle/>
          <a:p>
            <a:pPr>
              <a:lnSpc>
                <a:spcPct val="110000"/>
              </a:lnSpc>
            </a:pPr>
            <a:r>
              <a:rPr lang="en-US" dirty="0" smtClean="0"/>
              <a:t>In 1898, a new state constitution was adopted. Several tactics were implemented to restrict African Americans and many poor whites from voting.</a:t>
            </a:r>
          </a:p>
          <a:p>
            <a:pPr>
              <a:lnSpc>
                <a:spcPct val="110000"/>
              </a:lnSpc>
            </a:pPr>
            <a:r>
              <a:rPr lang="en-US" sz="3200" dirty="0" smtClean="0"/>
              <a:t>At the time, the state had high rates of illiteracy, so they ruled that a citizen needed to be literate in order to vote. </a:t>
            </a:r>
          </a:p>
          <a:p>
            <a:pPr>
              <a:lnSpc>
                <a:spcPct val="110000"/>
              </a:lnSpc>
            </a:pPr>
            <a:r>
              <a:rPr lang="en-US" sz="3200" dirty="0" smtClean="0"/>
              <a:t>Some voters were required to own property while others had to pay a </a:t>
            </a:r>
            <a:r>
              <a:rPr lang="en-US" sz="3200" b="1" dirty="0" smtClean="0"/>
              <a:t>poll tax</a:t>
            </a:r>
            <a:r>
              <a:rPr lang="en-US" sz="3200" dirty="0" smtClean="0"/>
              <a:t>, which was a tax </a:t>
            </a:r>
            <a:r>
              <a:rPr lang="en-US" dirty="0" smtClean="0"/>
              <a:t>that had to be paid before a person could vote</a:t>
            </a:r>
            <a:r>
              <a:rPr lang="en-US" sz="3200" dirty="0" smtClean="0"/>
              <a:t>. </a:t>
            </a:r>
          </a:p>
          <a:p>
            <a:pPr>
              <a:lnSpc>
                <a:spcPct val="110000"/>
              </a:lnSpc>
            </a:pPr>
            <a:r>
              <a:rPr lang="en-US" dirty="0" smtClean="0"/>
              <a:t>In order to include more white voters, they adopted a </a:t>
            </a:r>
            <a:r>
              <a:rPr lang="en-US" b="1" dirty="0" smtClean="0"/>
              <a:t>grandfather clause</a:t>
            </a:r>
            <a:r>
              <a:rPr lang="en-US" dirty="0" smtClean="0"/>
              <a:t>, which gave a person the right to vote if they could prove their grandfather had voted before 1867. This ruled out all former slaves and their descendants.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17</a:t>
            </a:fld>
            <a:endParaRPr lang="en-US"/>
          </a:p>
        </p:txBody>
      </p:sp>
    </p:spTree>
    <p:extLst>
      <p:ext uri="{BB962C8B-B14F-4D97-AF65-F5344CB8AC3E}">
        <p14:creationId xmlns:p14="http://schemas.microsoft.com/office/powerpoint/2010/main" val="33998531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Anti-Lottery Bourbon Governors</a:t>
            </a:r>
            <a:endParaRPr lang="en-US" dirty="0"/>
          </a:p>
        </p:txBody>
      </p:sp>
      <p:sp>
        <p:nvSpPr>
          <p:cNvPr id="3" name="Content Placeholder 2"/>
          <p:cNvSpPr>
            <a:spLocks noGrp="1"/>
          </p:cNvSpPr>
          <p:nvPr>
            <p:ph idx="1"/>
          </p:nvPr>
        </p:nvSpPr>
        <p:spPr/>
        <p:txBody>
          <a:bodyPr>
            <a:noAutofit/>
          </a:bodyPr>
          <a:lstStyle/>
          <a:p>
            <a:r>
              <a:rPr lang="en-US" sz="2800" dirty="0" smtClean="0"/>
              <a:t>Almost all governors from the late nineteenth century were white supremacists, but some made small reforms. </a:t>
            </a:r>
          </a:p>
          <a:p>
            <a:r>
              <a:rPr lang="en-US" sz="2800" dirty="0" smtClean="0"/>
              <a:t>In 1888, Francis T. Nicholls was re-elected because he expressed his discontent with the Lottery. </a:t>
            </a:r>
          </a:p>
          <a:p>
            <a:r>
              <a:rPr lang="en-US" sz="2800" dirty="0" smtClean="0"/>
              <a:t>Nicholls and his successor, Murphy J. Foster, were successful in ending the Lottery’s hold on state politics. </a:t>
            </a:r>
          </a:p>
          <a:p>
            <a:r>
              <a:rPr lang="en-US" sz="2800" dirty="0" smtClean="0"/>
              <a:t>Despite this political success, the majority of Louisianans were poor, landless, and faced ongoing economic challenges.</a:t>
            </a:r>
          </a:p>
          <a:p>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18</a:t>
            </a:fld>
            <a:endParaRPr lang="en-US"/>
          </a:p>
        </p:txBody>
      </p:sp>
    </p:spTree>
    <p:extLst>
      <p:ext uri="{BB962C8B-B14F-4D97-AF65-F5344CB8AC3E}">
        <p14:creationId xmlns:p14="http://schemas.microsoft.com/office/powerpoint/2010/main" val="81214857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Challenge</a:t>
            </a:r>
            <a:endParaRPr lang="en-US" dirty="0"/>
          </a:p>
        </p:txBody>
      </p:sp>
      <p:sp>
        <p:nvSpPr>
          <p:cNvPr id="3" name="Content Placeholder 2"/>
          <p:cNvSpPr>
            <a:spLocks noGrp="1"/>
          </p:cNvSpPr>
          <p:nvPr>
            <p:ph idx="1"/>
          </p:nvPr>
        </p:nvSpPr>
        <p:spPr/>
        <p:txBody>
          <a:bodyPr/>
          <a:lstStyle/>
          <a:p>
            <a:r>
              <a:rPr lang="en-US" dirty="0" smtClean="0"/>
              <a:t>Some rich Louisianans were able to maintain their wealth through plantation agriculture. </a:t>
            </a:r>
          </a:p>
          <a:p>
            <a:r>
              <a:rPr lang="en-US" dirty="0" smtClean="0"/>
              <a:t>Without slave labor, it became more difficult for large planters to make a profit.</a:t>
            </a:r>
          </a:p>
          <a:p>
            <a:r>
              <a:rPr lang="en-US" dirty="0" smtClean="0"/>
              <a:t>Small farmers often struggled to make ends meet.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19</a:t>
            </a:fld>
            <a:endParaRPr lang="en-US"/>
          </a:p>
        </p:txBody>
      </p:sp>
    </p:spTree>
    <p:extLst>
      <p:ext uri="{BB962C8B-B14F-4D97-AF65-F5344CB8AC3E}">
        <p14:creationId xmlns:p14="http://schemas.microsoft.com/office/powerpoint/2010/main" val="36438015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71800" y="3886200"/>
            <a:ext cx="6172200" cy="1143000"/>
          </a:xfrm>
          <a:prstGeom prst="rect">
            <a:avLst/>
          </a:prstGeom>
          <a:solidFill>
            <a:srgbClr val="10253F">
              <a:alpha val="81961"/>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2971800" y="3886200"/>
            <a:ext cx="6324600" cy="1015663"/>
          </a:xfrm>
          <a:prstGeom prst="rect">
            <a:avLst/>
          </a:prstGeom>
          <a:noFill/>
        </p:spPr>
        <p:txBody>
          <a:bodyPr wrap="square" rtlCol="0">
            <a:spAutoFit/>
          </a:bodyPr>
          <a:lstStyle/>
          <a:p>
            <a:r>
              <a:rPr lang="en-US" sz="2000" b="1" dirty="0" smtClean="0">
                <a:solidFill>
                  <a:srgbClr val="F8D506"/>
                </a:solidFill>
                <a:effectLst>
                  <a:outerShdw blurRad="38100" dist="38100" dir="2700000" algn="tl">
                    <a:srgbClr val="000000">
                      <a:alpha val="43137"/>
                    </a:srgbClr>
                  </a:outerShdw>
                </a:effectLst>
              </a:rPr>
              <a:t>Section 1:</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4" action="ppaction://hlinksldjump"/>
              </a:rPr>
              <a:t>The Democrats Take Control</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2:</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5" action="ppaction://hlinksldjump"/>
              </a:rPr>
              <a:t>The Rise of Jim Crow</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a:p>
            <a:r>
              <a:rPr lang="en-US" sz="2000" b="1" dirty="0" smtClean="0">
                <a:solidFill>
                  <a:srgbClr val="F8D506"/>
                </a:solidFill>
                <a:effectLst>
                  <a:outerShdw blurRad="38100" dist="38100" dir="2700000" algn="tl">
                    <a:srgbClr val="000000">
                      <a:alpha val="43137"/>
                    </a:srgbClr>
                  </a:outerShdw>
                </a:effectLst>
              </a:rPr>
              <a:t>Section 3:</a:t>
            </a:r>
            <a:r>
              <a:rPr lang="en-US" sz="2000" b="1" dirty="0" smtClean="0">
                <a:solidFill>
                  <a:schemeClr val="accent1">
                    <a:lumMod val="20000"/>
                    <a:lumOff val="80000"/>
                  </a:schemeClr>
                </a:solidFill>
                <a:effectLst>
                  <a:outerShdw blurRad="38100" dist="38100" dir="2700000" algn="tl">
                    <a:srgbClr val="000000">
                      <a:alpha val="43137"/>
                    </a:srgbClr>
                  </a:outerShdw>
                </a:effectLst>
              </a:rPr>
              <a:t> </a:t>
            </a:r>
            <a:r>
              <a:rPr lang="en-US" sz="2000" b="1" dirty="0" smtClean="0">
                <a:solidFill>
                  <a:schemeClr val="accent1">
                    <a:lumMod val="20000"/>
                    <a:lumOff val="80000"/>
                  </a:schemeClr>
                </a:solidFill>
                <a:effectLst>
                  <a:outerShdw blurRad="38100" dist="38100" dir="2700000" algn="tl">
                    <a:srgbClr val="000000">
                      <a:alpha val="43137"/>
                    </a:srgbClr>
                  </a:outerShdw>
                </a:effectLst>
                <a:hlinkClick r:id="rId6" action="ppaction://hlinksldjump"/>
              </a:rPr>
              <a:t>Louisiana Enters the Twentieth Century</a:t>
            </a:r>
            <a:endParaRPr lang="en-US" sz="2000" b="1" dirty="0" smtClean="0">
              <a:solidFill>
                <a:schemeClr val="accent1">
                  <a:lumMod val="20000"/>
                  <a:lumOff val="80000"/>
                </a:schemeClr>
              </a:solidFill>
              <a:effectLst>
                <a:outerShdw blurRad="38100" dist="38100" dir="2700000" algn="tl">
                  <a:srgbClr val="000000">
                    <a:alpha val="43137"/>
                  </a:srgbClr>
                </a:outerShdw>
              </a:effectLst>
            </a:endParaRPr>
          </a:p>
        </p:txBody>
      </p:sp>
      <p:sp>
        <p:nvSpPr>
          <p:cNvPr id="10" name="Slide Number Placeholder 4"/>
          <p:cNvSpPr>
            <a:spLocks noGrp="1"/>
          </p:cNvSpPr>
          <p:nvPr>
            <p:ph type="sldNum" sz="quarter" idx="12"/>
          </p:nvPr>
        </p:nvSpPr>
        <p:spPr>
          <a:xfrm>
            <a:off x="6705600" y="6492875"/>
            <a:ext cx="2133600" cy="365125"/>
          </a:xfrm>
        </p:spPr>
        <p:txBody>
          <a:bodyPr/>
          <a:lstStyle/>
          <a:p>
            <a:fld id="{5B75B92E-C504-4F72-91D6-D83D77D1C380}" type="slidenum">
              <a:rPr lang="en-US" smtClean="0"/>
              <a:pPr/>
              <a:t>2</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2"/>
            <a:ext cx="8229600" cy="1143000"/>
          </a:xfrm>
        </p:spPr>
        <p:txBody>
          <a:bodyPr>
            <a:normAutofit fontScale="90000"/>
          </a:bodyPr>
          <a:lstStyle/>
          <a:p>
            <a:r>
              <a:rPr lang="en-US" dirty="0"/>
              <a:t>Sharecropping and Debt </a:t>
            </a:r>
            <a:r>
              <a:rPr lang="en-US" dirty="0" smtClean="0"/>
              <a:t>Peonage</a:t>
            </a:r>
            <a:endParaRPr lang="en-US" dirty="0"/>
          </a:p>
        </p:txBody>
      </p:sp>
      <p:sp>
        <p:nvSpPr>
          <p:cNvPr id="3" name="Content Placeholder 2"/>
          <p:cNvSpPr>
            <a:spLocks noGrp="1"/>
          </p:cNvSpPr>
          <p:nvPr>
            <p:ph idx="1"/>
          </p:nvPr>
        </p:nvSpPr>
        <p:spPr>
          <a:xfrm>
            <a:off x="228600" y="990600"/>
            <a:ext cx="8458200" cy="5486400"/>
          </a:xfrm>
        </p:spPr>
        <p:txBody>
          <a:bodyPr>
            <a:normAutofit fontScale="85000" lnSpcReduction="20000"/>
          </a:bodyPr>
          <a:lstStyle/>
          <a:p>
            <a:pPr>
              <a:lnSpc>
                <a:spcPct val="90000"/>
              </a:lnSpc>
            </a:pPr>
            <a:r>
              <a:rPr lang="en-US" dirty="0"/>
              <a:t>P</a:t>
            </a:r>
            <a:r>
              <a:rPr lang="en-US" dirty="0" smtClean="0"/>
              <a:t>lantation owners began using a system called </a:t>
            </a:r>
            <a:r>
              <a:rPr lang="en-US" b="1" dirty="0" smtClean="0"/>
              <a:t>sharecropping</a:t>
            </a:r>
            <a:r>
              <a:rPr lang="en-US" dirty="0" smtClean="0"/>
              <a:t>. A farmer and his family would rent a portion of a plantation owner’s land and raise a cash crop in return for access to a small house on the land. They would pay the plantation owner back through crops that the family raised. </a:t>
            </a:r>
          </a:p>
          <a:p>
            <a:pPr>
              <a:lnSpc>
                <a:spcPct val="90000"/>
              </a:lnSpc>
            </a:pPr>
            <a:r>
              <a:rPr lang="en-US" dirty="0" smtClean="0"/>
              <a:t>Often, the sharecroppers would go into debt because they needed supplies throughout the year and couldn’t pay for them. </a:t>
            </a:r>
          </a:p>
          <a:p>
            <a:pPr>
              <a:lnSpc>
                <a:spcPct val="90000"/>
              </a:lnSpc>
            </a:pPr>
            <a:r>
              <a:rPr lang="en-US" dirty="0" smtClean="0"/>
              <a:t>Plantation owners often put them further into debt by putting high prices on goods sold in their stores, which often had no competition. </a:t>
            </a:r>
          </a:p>
          <a:p>
            <a:pPr>
              <a:lnSpc>
                <a:spcPct val="90000"/>
              </a:lnSpc>
            </a:pPr>
            <a:r>
              <a:rPr lang="en-US" dirty="0" smtClean="0"/>
              <a:t>The cycle of poverty entered by so many sharecroppers was called </a:t>
            </a:r>
            <a:r>
              <a:rPr lang="en-US" b="1" dirty="0" smtClean="0"/>
              <a:t>debt peonage. </a:t>
            </a:r>
            <a:r>
              <a:rPr lang="en-US" dirty="0" smtClean="0"/>
              <a:t>If a farmer went into debt, it was very unlikely he would be able to get out as time went on.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20</a:t>
            </a:fld>
            <a:endParaRPr lang="en-US"/>
          </a:p>
        </p:txBody>
      </p:sp>
      <p:sp>
        <p:nvSpPr>
          <p:cNvPr id="5" name="TextBox 4"/>
          <p:cNvSpPr txBox="1"/>
          <p:nvPr/>
        </p:nvSpPr>
        <p:spPr>
          <a:xfrm>
            <a:off x="6118250" y="6127358"/>
            <a:ext cx="3124200" cy="369332"/>
          </a:xfrm>
          <a:prstGeom prst="rect">
            <a:avLst/>
          </a:prstGeom>
          <a:noFill/>
        </p:spPr>
        <p:txBody>
          <a:bodyPr wrap="square" rtlCol="0">
            <a:spAutoFit/>
          </a:bodyPr>
          <a:lstStyle/>
          <a:p>
            <a:r>
              <a:rPr lang="en-US" dirty="0" smtClean="0">
                <a:hlinkClick r:id="rId2"/>
              </a:rPr>
              <a:t>From Slave to Sharecropper</a:t>
            </a:r>
            <a:endParaRPr lang="en-US" dirty="0"/>
          </a:p>
        </p:txBody>
      </p:sp>
    </p:spTree>
    <p:extLst>
      <p:ext uri="{BB962C8B-B14F-4D97-AF65-F5344CB8AC3E}">
        <p14:creationId xmlns:p14="http://schemas.microsoft.com/office/powerpoint/2010/main" val="173360108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Sugar Workers Organize</a:t>
            </a:r>
            <a:endParaRPr lang="en-US" dirty="0"/>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pPr>
              <a:lnSpc>
                <a:spcPct val="100000"/>
              </a:lnSpc>
            </a:pPr>
            <a:r>
              <a:rPr lang="en-US" dirty="0" smtClean="0"/>
              <a:t>A sugar planter’s need for labor varied throughout the year.</a:t>
            </a:r>
            <a:r>
              <a:rPr lang="en-US" dirty="0"/>
              <a:t> </a:t>
            </a:r>
            <a:r>
              <a:rPr lang="en-US" dirty="0" smtClean="0"/>
              <a:t>The late autumn harvest, called </a:t>
            </a:r>
            <a:r>
              <a:rPr lang="en-US" b="1" dirty="0" smtClean="0"/>
              <a:t>grinding season</a:t>
            </a:r>
            <a:r>
              <a:rPr lang="en-US" dirty="0" smtClean="0"/>
              <a:t>, was the most demanding time of the year.</a:t>
            </a:r>
          </a:p>
          <a:p>
            <a:pPr>
              <a:lnSpc>
                <a:spcPct val="100000"/>
              </a:lnSpc>
            </a:pPr>
            <a:r>
              <a:rPr lang="en-US" dirty="0" smtClean="0"/>
              <a:t>In 1886, the sugar crop was poor and to make up for lost crops, planters reduced the pay of their workers. </a:t>
            </a:r>
          </a:p>
          <a:p>
            <a:pPr>
              <a:lnSpc>
                <a:spcPct val="100000"/>
              </a:lnSpc>
            </a:pPr>
            <a:r>
              <a:rPr lang="en-US" dirty="0" smtClean="0"/>
              <a:t>The workers tried to unionize in 1887 as grinding season began. </a:t>
            </a:r>
          </a:p>
          <a:p>
            <a:pPr>
              <a:lnSpc>
                <a:spcPct val="100000"/>
              </a:lnSpc>
            </a:pPr>
            <a:r>
              <a:rPr lang="en-US" dirty="0" smtClean="0"/>
              <a:t>Many planters hired gunmen to protect their lands. </a:t>
            </a:r>
          </a:p>
          <a:p>
            <a:pPr>
              <a:lnSpc>
                <a:spcPct val="100000"/>
              </a:lnSpc>
            </a:pPr>
            <a:r>
              <a:rPr lang="en-US" dirty="0" smtClean="0"/>
              <a:t>On </a:t>
            </a:r>
            <a:r>
              <a:rPr lang="en-US" dirty="0"/>
              <a:t>N</a:t>
            </a:r>
            <a:r>
              <a:rPr lang="en-US" dirty="0" smtClean="0"/>
              <a:t>ovember 22, 1887, the gunmen and the unionized workers fought in Thibodaux. At least 30 African Americans were killed and 100 were injured. </a:t>
            </a:r>
          </a:p>
          <a:p>
            <a:pPr>
              <a:lnSpc>
                <a:spcPct val="100000"/>
              </a:lnSpc>
            </a:pPr>
            <a:r>
              <a:rPr lang="en-US" dirty="0" smtClean="0"/>
              <a:t>This discouraged many farmers from trying to unionize until the twentieth century.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21</a:t>
            </a:fld>
            <a:endParaRPr lang="en-US"/>
          </a:p>
        </p:txBody>
      </p:sp>
    </p:spTree>
    <p:extLst>
      <p:ext uri="{BB962C8B-B14F-4D97-AF65-F5344CB8AC3E}">
        <p14:creationId xmlns:p14="http://schemas.microsoft.com/office/powerpoint/2010/main" val="330266479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Innovation</a:t>
            </a:r>
            <a:endParaRPr lang="en-US" dirty="0"/>
          </a:p>
        </p:txBody>
      </p:sp>
      <p:sp>
        <p:nvSpPr>
          <p:cNvPr id="3" name="Content Placeholder 2"/>
          <p:cNvSpPr>
            <a:spLocks noGrp="1"/>
          </p:cNvSpPr>
          <p:nvPr>
            <p:ph idx="1"/>
          </p:nvPr>
        </p:nvSpPr>
        <p:spPr/>
        <p:txBody>
          <a:bodyPr/>
          <a:lstStyle/>
          <a:p>
            <a:r>
              <a:rPr lang="en-US" dirty="0" smtClean="0"/>
              <a:t>Most farmers continued to raise only one cash crop, either sugar or cotton.</a:t>
            </a:r>
          </a:p>
          <a:p>
            <a:r>
              <a:rPr lang="en-US" dirty="0" smtClean="0"/>
              <a:t>Some farmers tried to grow new crops, in hopes of better returns. </a:t>
            </a:r>
          </a:p>
          <a:p>
            <a:r>
              <a:rPr lang="en-US" dirty="0" smtClean="0"/>
              <a:t>Farmers who used a scientific approach to crop diversification were usually more successful.</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22</a:t>
            </a:fld>
            <a:endParaRPr lang="en-US"/>
          </a:p>
        </p:txBody>
      </p:sp>
    </p:spTree>
    <p:extLst>
      <p:ext uri="{BB962C8B-B14F-4D97-AF65-F5344CB8AC3E}">
        <p14:creationId xmlns:p14="http://schemas.microsoft.com/office/powerpoint/2010/main" val="415629848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Rice Cultivation</a:t>
            </a:r>
            <a:endParaRPr lang="en-US" dirty="0"/>
          </a:p>
        </p:txBody>
      </p:sp>
      <p:sp>
        <p:nvSpPr>
          <p:cNvPr id="3" name="Content Placeholder 2"/>
          <p:cNvSpPr>
            <a:spLocks noGrp="1"/>
          </p:cNvSpPr>
          <p:nvPr>
            <p:ph idx="1"/>
          </p:nvPr>
        </p:nvSpPr>
        <p:spPr>
          <a:xfrm>
            <a:off x="457200" y="1600200"/>
            <a:ext cx="8229600" cy="4876800"/>
          </a:xfrm>
        </p:spPr>
        <p:txBody>
          <a:bodyPr>
            <a:noAutofit/>
          </a:bodyPr>
          <a:lstStyle/>
          <a:p>
            <a:r>
              <a:rPr lang="en-US" sz="2700" dirty="0" smtClean="0"/>
              <a:t>The most successful form of crop diversification came in Southwestern Louisiana. </a:t>
            </a:r>
          </a:p>
          <a:p>
            <a:r>
              <a:rPr lang="en-US" sz="2700" dirty="0" smtClean="0"/>
              <a:t>In the 1800s, Seaman A. Knapp came to Louisiana and encouraged people to grow rice. </a:t>
            </a:r>
          </a:p>
          <a:p>
            <a:r>
              <a:rPr lang="en-US" sz="2700" dirty="0" smtClean="0"/>
              <a:t>He taught local farmers tips for rice cultivation and encouraged rice farmers from his home state, Iowa, to come to Louisiana. </a:t>
            </a:r>
          </a:p>
          <a:p>
            <a:r>
              <a:rPr lang="en-US" sz="2700" dirty="0" smtClean="0"/>
              <a:t>Many came from Iowa and established towns, like Vinton. </a:t>
            </a:r>
          </a:p>
          <a:p>
            <a:r>
              <a:rPr lang="en-US" sz="2700" dirty="0" smtClean="0"/>
              <a:t>Locals established towns like Crowley (1887), which became a railroad hub for shipping rice. </a:t>
            </a:r>
            <a:endParaRPr lang="en-US" sz="27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23</a:t>
            </a:fld>
            <a:endParaRPr lang="en-US"/>
          </a:p>
        </p:txBody>
      </p:sp>
    </p:spTree>
    <p:extLst>
      <p:ext uri="{BB962C8B-B14F-4D97-AF65-F5344CB8AC3E}">
        <p14:creationId xmlns:p14="http://schemas.microsoft.com/office/powerpoint/2010/main" val="357636548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Farmer’s Alliance and Fusion Politics</a:t>
            </a:r>
            <a:endParaRPr lang="en-US" dirty="0"/>
          </a:p>
        </p:txBody>
      </p:sp>
      <p:sp>
        <p:nvSpPr>
          <p:cNvPr id="3" name="Content Placeholder 2"/>
          <p:cNvSpPr>
            <a:spLocks noGrp="1"/>
          </p:cNvSpPr>
          <p:nvPr>
            <p:ph idx="1"/>
          </p:nvPr>
        </p:nvSpPr>
        <p:spPr>
          <a:xfrm>
            <a:off x="228600" y="1447800"/>
            <a:ext cx="8763000" cy="5257800"/>
          </a:xfrm>
        </p:spPr>
        <p:txBody>
          <a:bodyPr>
            <a:normAutofit fontScale="70000" lnSpcReduction="20000"/>
          </a:bodyPr>
          <a:lstStyle/>
          <a:p>
            <a:pPr>
              <a:lnSpc>
                <a:spcPct val="110000"/>
              </a:lnSpc>
            </a:pPr>
            <a:r>
              <a:rPr lang="en-US" b="1" dirty="0" smtClean="0"/>
              <a:t>Farmer’s Alliances </a:t>
            </a:r>
            <a:r>
              <a:rPr lang="en-US" dirty="0" smtClean="0"/>
              <a:t>worked to achieve better conditions for those who worked in the fields. </a:t>
            </a:r>
          </a:p>
          <a:p>
            <a:pPr>
              <a:lnSpc>
                <a:spcPct val="110000"/>
              </a:lnSpc>
            </a:pPr>
            <a:r>
              <a:rPr lang="en-US" dirty="0" smtClean="0"/>
              <a:t>In the early 1890s, they joined to challenge Bourbon officials in elections in both 1892 and 1896.</a:t>
            </a:r>
          </a:p>
          <a:p>
            <a:pPr>
              <a:lnSpc>
                <a:spcPct val="110000"/>
              </a:lnSpc>
            </a:pPr>
            <a:r>
              <a:rPr lang="en-US" dirty="0" smtClean="0"/>
              <a:t>Many of the planters who joined were Republicans, who favored a tariff on imported sugar and therefore disagreed with the Democrats.</a:t>
            </a:r>
          </a:p>
          <a:p>
            <a:pPr>
              <a:lnSpc>
                <a:spcPct val="110000"/>
              </a:lnSpc>
            </a:pPr>
            <a:r>
              <a:rPr lang="en-US" dirty="0" smtClean="0"/>
              <a:t>The inclusion of both whites and blacks in this challenge was called the fusion movement. </a:t>
            </a:r>
          </a:p>
          <a:p>
            <a:pPr>
              <a:lnSpc>
                <a:spcPct val="110000"/>
              </a:lnSpc>
            </a:pPr>
            <a:r>
              <a:rPr lang="en-US" dirty="0" smtClean="0"/>
              <a:t>The political movement farmers supported was</a:t>
            </a:r>
            <a:r>
              <a:rPr lang="en-US" b="1" dirty="0" smtClean="0"/>
              <a:t> populism</a:t>
            </a:r>
            <a:r>
              <a:rPr lang="en-US" dirty="0" smtClean="0"/>
              <a:t>, which is the belief in the rights and wisdom of the common man.</a:t>
            </a:r>
          </a:p>
          <a:p>
            <a:pPr>
              <a:lnSpc>
                <a:spcPct val="110000"/>
              </a:lnSpc>
            </a:pPr>
            <a:r>
              <a:rPr lang="en-US" dirty="0" smtClean="0"/>
              <a:t>In 1896, if the votes had been counted fairly, those opposing the Democrats would have won.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24</a:t>
            </a:fld>
            <a:endParaRPr lang="en-US"/>
          </a:p>
        </p:txBody>
      </p:sp>
    </p:spTree>
    <p:extLst>
      <p:ext uri="{BB962C8B-B14F-4D97-AF65-F5344CB8AC3E}">
        <p14:creationId xmlns:p14="http://schemas.microsoft.com/office/powerpoint/2010/main" val="46636169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3: </a:t>
            </a:r>
            <a:r>
              <a:rPr lang="en-US" dirty="0" smtClean="0"/>
              <a:t>Louisiana Enters the Twentieth Century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229600" cy="4525963"/>
          </a:xfrm>
        </p:spPr>
        <p:txBody>
          <a:bodyPr/>
          <a:lstStyle/>
          <a:p>
            <a:r>
              <a:rPr lang="en-US" dirty="0" smtClean="0"/>
              <a:t>Essential Question:</a:t>
            </a:r>
          </a:p>
          <a:p>
            <a:pPr lvl="1"/>
            <a:r>
              <a:rPr lang="en-US" dirty="0" smtClean="0">
                <a:solidFill>
                  <a:srgbClr val="080808"/>
                </a:solidFill>
              </a:rPr>
              <a:t> How did the progressive movement bring change and improvements to Louisiana?</a:t>
            </a:r>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Louisiana Enters the Twentieth Century</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dirty="0" smtClean="0"/>
              <a:t>What terms do I need to know? </a:t>
            </a:r>
          </a:p>
          <a:p>
            <a:pPr lvl="1"/>
            <a:r>
              <a:rPr lang="en-US" dirty="0" smtClean="0"/>
              <a:t>Progressive Movement</a:t>
            </a:r>
          </a:p>
          <a:p>
            <a:pPr lvl="1"/>
            <a:r>
              <a:rPr lang="en-US" dirty="0" smtClean="0"/>
              <a:t>suffrage</a:t>
            </a:r>
          </a:p>
          <a:p>
            <a:pPr lvl="1"/>
            <a:r>
              <a:rPr lang="en-US" dirty="0" smtClean="0"/>
              <a:t>scrip</a:t>
            </a: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As the 20</a:t>
            </a:r>
            <a:r>
              <a:rPr lang="en-US" baseline="30000" dirty="0" smtClean="0"/>
              <a:t>th</a:t>
            </a:r>
            <a:r>
              <a:rPr lang="en-US" dirty="0" smtClean="0"/>
              <a:t> century began, the people of Louisiana faced many challenges including lack of passable roads, poor drainage, and primitive water supplies.</a:t>
            </a:r>
          </a:p>
          <a:p>
            <a:r>
              <a:rPr lang="en-US" dirty="0" smtClean="0"/>
              <a:t>In New Orleans, these problems could be deadly. </a:t>
            </a:r>
          </a:p>
          <a:p>
            <a:r>
              <a:rPr lang="en-US" dirty="0" smtClean="0"/>
              <a:t>Progressives took on these challenges in the early twentieth century.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27</a:t>
            </a:fld>
            <a:endParaRPr lang="en-US"/>
          </a:p>
        </p:txBody>
      </p:sp>
    </p:spTree>
    <p:extLst>
      <p:ext uri="{BB962C8B-B14F-4D97-AF65-F5344CB8AC3E}">
        <p14:creationId xmlns:p14="http://schemas.microsoft.com/office/powerpoint/2010/main" val="417422279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Progressive Reformers</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pPr marL="762000" indent="-762000">
              <a:lnSpc>
                <a:spcPct val="100000"/>
              </a:lnSpc>
              <a:spcBef>
                <a:spcPts val="24"/>
              </a:spcBef>
            </a:pPr>
            <a:r>
              <a:rPr lang="en-US" dirty="0" smtClean="0"/>
              <a:t>Those following the</a:t>
            </a:r>
            <a:r>
              <a:rPr lang="en-US" b="1" dirty="0" smtClean="0"/>
              <a:t> progressive movement</a:t>
            </a:r>
            <a:r>
              <a:rPr lang="en-US" dirty="0" smtClean="0"/>
              <a:t> believed the government should be used to address illiteracy, poverty, and poor working conditions.  </a:t>
            </a:r>
            <a:endParaRPr lang="en-US" dirty="0"/>
          </a:p>
          <a:p>
            <a:pPr marL="762000" indent="-762000">
              <a:lnSpc>
                <a:spcPct val="100000"/>
              </a:lnSpc>
              <a:spcBef>
                <a:spcPts val="24"/>
              </a:spcBef>
            </a:pPr>
            <a:r>
              <a:rPr lang="en-US" dirty="0" smtClean="0"/>
              <a:t>Progressives opposed the New Orleans Ring and argued that those elected to office should have special qualifications like degrees in law, accounting, or engineering. </a:t>
            </a:r>
          </a:p>
          <a:p>
            <a:pPr marL="745998" lvl="1" indent="-762000">
              <a:spcBef>
                <a:spcPts val="24"/>
              </a:spcBef>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28</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Progressive Reformers (continued)</a:t>
            </a:r>
            <a:endParaRPr lang="en-US" dirty="0"/>
          </a:p>
        </p:txBody>
      </p:sp>
      <p:sp>
        <p:nvSpPr>
          <p:cNvPr id="3" name="Content Placeholder 2"/>
          <p:cNvSpPr>
            <a:spLocks noGrp="1"/>
          </p:cNvSpPr>
          <p:nvPr>
            <p:ph idx="1"/>
          </p:nvPr>
        </p:nvSpPr>
        <p:spPr/>
        <p:txBody>
          <a:bodyPr>
            <a:normAutofit/>
          </a:bodyPr>
          <a:lstStyle/>
          <a:p>
            <a:pPr marL="762000" indent="-762000">
              <a:lnSpc>
                <a:spcPct val="100000"/>
              </a:lnSpc>
              <a:spcBef>
                <a:spcPts val="24"/>
              </a:spcBef>
            </a:pPr>
            <a:r>
              <a:rPr lang="en-US" dirty="0" smtClean="0"/>
              <a:t>Jean and Kate Gordon were two sisters who believed in the progressive movement. </a:t>
            </a:r>
          </a:p>
          <a:p>
            <a:pPr marL="762000" indent="-762000">
              <a:lnSpc>
                <a:spcPct val="100000"/>
              </a:lnSpc>
              <a:spcBef>
                <a:spcPts val="24"/>
              </a:spcBef>
            </a:pPr>
            <a:r>
              <a:rPr lang="en-US" dirty="0" smtClean="0"/>
              <a:t>Jean was devoted to protecting child laborers and workers safety. In 1906, she helped to pass the first child labor law in the state. </a:t>
            </a:r>
          </a:p>
          <a:p>
            <a:pPr marL="762000" indent="-762000">
              <a:lnSpc>
                <a:spcPct val="100000"/>
              </a:lnSpc>
              <a:spcBef>
                <a:spcPts val="24"/>
              </a:spcBef>
            </a:pPr>
            <a:r>
              <a:rPr lang="en-US" dirty="0" smtClean="0"/>
              <a:t>Kate </a:t>
            </a:r>
            <a:r>
              <a:rPr lang="en-US" dirty="0"/>
              <a:t>spent her life </a:t>
            </a:r>
            <a:r>
              <a:rPr lang="en-US" dirty="0" smtClean="0"/>
              <a:t>campaigning </a:t>
            </a:r>
            <a:r>
              <a:rPr lang="en-US" dirty="0"/>
              <a:t>for women’s</a:t>
            </a:r>
            <a:r>
              <a:rPr lang="en-US" dirty="0" smtClean="0"/>
              <a:t> </a:t>
            </a:r>
            <a:r>
              <a:rPr lang="en-US" b="1" dirty="0" smtClean="0"/>
              <a:t>suffrage </a:t>
            </a:r>
            <a:r>
              <a:rPr lang="en-US" dirty="0" smtClean="0"/>
              <a:t>(right to vote). </a:t>
            </a:r>
          </a:p>
          <a:p>
            <a:pPr marL="745998" lvl="1" indent="-762000">
              <a:spcBef>
                <a:spcPts val="24"/>
              </a:spcBef>
            </a:pPr>
            <a:endParaRPr lang="en-US" dirty="0" smtClean="0"/>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29</a:t>
            </a:fld>
            <a:endParaRPr lang="en-US"/>
          </a:p>
        </p:txBody>
      </p:sp>
    </p:spTree>
    <p:extLst>
      <p:ext uri="{BB962C8B-B14F-4D97-AF65-F5344CB8AC3E}">
        <p14:creationId xmlns:p14="http://schemas.microsoft.com/office/powerpoint/2010/main" val="387822357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Section 1: The Democrats Take Control</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342900" lvl="1" indent="-342900">
              <a:buFont typeface="Wingdings" pitchFamily="2" charset="2"/>
              <a:buChar char="Ø"/>
            </a:pPr>
            <a:r>
              <a:rPr lang="en-US" sz="3200" dirty="0" smtClean="0"/>
              <a:t>Essential Question:</a:t>
            </a:r>
            <a:endParaRPr lang="en-US" sz="2800" dirty="0" smtClean="0"/>
          </a:p>
          <a:p>
            <a:pPr marL="742950" lvl="2" indent="-342900">
              <a:buFont typeface="Arial" pitchFamily="34" charset="0"/>
              <a:buChar char="•"/>
            </a:pPr>
            <a:r>
              <a:rPr lang="en-US" sz="2800" dirty="0" smtClean="0"/>
              <a:t>How did the Bourbon Democrats shape Louisiana after Reconstruction? </a:t>
            </a:r>
          </a:p>
          <a:p>
            <a:endParaRPr lang="en-US" dirty="0" smtClean="0"/>
          </a:p>
          <a:p>
            <a:pPr lvl="1">
              <a:buFont typeface="Wingdings" pitchFamily="2" charset="2"/>
              <a:buChar char="Ø"/>
            </a:pPr>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3</a:t>
            </a:fld>
            <a:endParaRPr lang="en-US" dirty="0"/>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6"/>
            <a:ext cx="8229600" cy="1143000"/>
          </a:xfrm>
        </p:spPr>
        <p:txBody>
          <a:bodyPr/>
          <a:lstStyle/>
          <a:p>
            <a:r>
              <a:rPr lang="en-US" dirty="0" smtClean="0"/>
              <a:t>Progressive Governors</a:t>
            </a:r>
            <a:endParaRPr lang="en-US" dirty="0"/>
          </a:p>
        </p:txBody>
      </p:sp>
      <p:sp>
        <p:nvSpPr>
          <p:cNvPr id="3" name="Content Placeholder 2"/>
          <p:cNvSpPr>
            <a:spLocks noGrp="1"/>
          </p:cNvSpPr>
          <p:nvPr>
            <p:ph idx="1"/>
          </p:nvPr>
        </p:nvSpPr>
        <p:spPr>
          <a:xfrm>
            <a:off x="457200" y="1143000"/>
            <a:ext cx="8229600" cy="5257800"/>
          </a:xfrm>
        </p:spPr>
        <p:txBody>
          <a:bodyPr>
            <a:normAutofit fontScale="77500" lnSpcReduction="20000"/>
          </a:bodyPr>
          <a:lstStyle/>
          <a:p>
            <a:pPr>
              <a:lnSpc>
                <a:spcPct val="100000"/>
              </a:lnSpc>
            </a:pPr>
            <a:r>
              <a:rPr lang="en-US" dirty="0" smtClean="0"/>
              <a:t>Governors in the early twentieth century agreed with some progressive ideas.</a:t>
            </a:r>
          </a:p>
          <a:p>
            <a:pPr>
              <a:lnSpc>
                <a:spcPct val="100000"/>
              </a:lnSpc>
            </a:pPr>
            <a:r>
              <a:rPr lang="en-US" dirty="0" smtClean="0"/>
              <a:t>Many still believed in white supremacy, but they also sought to improve quality of life and the reputation of the state. </a:t>
            </a:r>
          </a:p>
          <a:p>
            <a:pPr>
              <a:lnSpc>
                <a:spcPct val="100000"/>
              </a:lnSpc>
            </a:pPr>
            <a:r>
              <a:rPr lang="en-US" dirty="0" smtClean="0"/>
              <a:t>Governor William Heard was trained as an accountant and worked to improve Louisiana’s financial procedures as well as education.</a:t>
            </a:r>
          </a:p>
          <a:p>
            <a:pPr>
              <a:lnSpc>
                <a:spcPct val="100000"/>
              </a:lnSpc>
            </a:pPr>
            <a:r>
              <a:rPr lang="en-US" dirty="0" smtClean="0"/>
              <a:t>Newton Blanchard, who was trained as a lawyer, tried to improve conditions for state prisoners. He was the first to create a juvenile justice system, which separated children from adult prisoners. </a:t>
            </a:r>
          </a:p>
          <a:p>
            <a:pPr>
              <a:lnSpc>
                <a:spcPct val="100000"/>
              </a:lnSpc>
            </a:pPr>
            <a:r>
              <a:rPr lang="en-US" dirty="0" smtClean="0"/>
              <a:t>Jared Sanders was the first governor to place a tax on companies that profited from cutting down timber and extracting petroleum.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30</a:t>
            </a:fld>
            <a:endParaRPr lang="en-US"/>
          </a:p>
        </p:txBody>
      </p:sp>
    </p:spTree>
    <p:extLst>
      <p:ext uri="{BB962C8B-B14F-4D97-AF65-F5344CB8AC3E}">
        <p14:creationId xmlns:p14="http://schemas.microsoft.com/office/powerpoint/2010/main" val="203636839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79"/>
            <a:ext cx="8229600" cy="1143000"/>
          </a:xfrm>
        </p:spPr>
        <p:txBody>
          <a:bodyPr/>
          <a:lstStyle/>
          <a:p>
            <a:r>
              <a:rPr lang="en-US" dirty="0" smtClean="0"/>
              <a:t>Lumber and Oil</a:t>
            </a:r>
            <a:endParaRPr lang="en-US" dirty="0"/>
          </a:p>
        </p:txBody>
      </p:sp>
      <p:sp>
        <p:nvSpPr>
          <p:cNvPr id="3" name="Content Placeholder 2"/>
          <p:cNvSpPr>
            <a:spLocks noGrp="1"/>
          </p:cNvSpPr>
          <p:nvPr>
            <p:ph idx="1"/>
          </p:nvPr>
        </p:nvSpPr>
        <p:spPr>
          <a:xfrm>
            <a:off x="457200" y="1295400"/>
            <a:ext cx="8229600" cy="4830763"/>
          </a:xfrm>
        </p:spPr>
        <p:txBody>
          <a:bodyPr>
            <a:noAutofit/>
          </a:bodyPr>
          <a:lstStyle/>
          <a:p>
            <a:pPr>
              <a:lnSpc>
                <a:spcPct val="90000"/>
              </a:lnSpc>
            </a:pPr>
            <a:r>
              <a:rPr lang="en-US" sz="2400" dirty="0" smtClean="0"/>
              <a:t>Lumber became a chief resource within the state. </a:t>
            </a:r>
          </a:p>
          <a:p>
            <a:pPr>
              <a:lnSpc>
                <a:spcPct val="90000"/>
              </a:lnSpc>
            </a:pPr>
            <a:r>
              <a:rPr lang="en-US" sz="2400" dirty="0" smtClean="0"/>
              <a:t>Lumber mills in southern Louisiana processed cypress trees from the swamps. </a:t>
            </a:r>
          </a:p>
          <a:p>
            <a:pPr>
              <a:lnSpc>
                <a:spcPct val="90000"/>
              </a:lnSpc>
            </a:pPr>
            <a:r>
              <a:rPr lang="en-US" sz="2400" dirty="0" smtClean="0"/>
              <a:t>In forests near Shreveport, pine was the main kind of tree. </a:t>
            </a:r>
          </a:p>
          <a:p>
            <a:pPr>
              <a:lnSpc>
                <a:spcPct val="90000"/>
              </a:lnSpc>
            </a:pPr>
            <a:r>
              <a:rPr lang="en-US" sz="2400" dirty="0" smtClean="0"/>
              <a:t>Between 1880 and 1920, lumbering jobs were plentiful and they paid well, but they were very dangerous. </a:t>
            </a:r>
          </a:p>
          <a:p>
            <a:pPr>
              <a:lnSpc>
                <a:spcPct val="90000"/>
              </a:lnSpc>
            </a:pPr>
            <a:r>
              <a:rPr lang="en-US" sz="2400" dirty="0" smtClean="0"/>
              <a:t>Often, those who worked for lumber companies lived in business-run camps and had to buy goods from the company store. In fact, some companies paid their workers in </a:t>
            </a:r>
            <a:r>
              <a:rPr lang="en-US" sz="2400" b="1" dirty="0" smtClean="0"/>
              <a:t>scrip</a:t>
            </a:r>
            <a:r>
              <a:rPr lang="en-US" sz="2400" dirty="0" smtClean="0"/>
              <a:t>, which was a type of currency that was only good in the company’s stores.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31</a:t>
            </a:fld>
            <a:endParaRPr lang="en-US"/>
          </a:p>
        </p:txBody>
      </p:sp>
    </p:spTree>
    <p:extLst>
      <p:ext uri="{BB962C8B-B14F-4D97-AF65-F5344CB8AC3E}">
        <p14:creationId xmlns:p14="http://schemas.microsoft.com/office/powerpoint/2010/main" val="425417767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914400"/>
            <a:ext cx="5638800" cy="5562600"/>
          </a:xfrm>
        </p:spPr>
        <p:txBody>
          <a:bodyPr>
            <a:noAutofit/>
          </a:bodyPr>
          <a:lstStyle/>
          <a:p>
            <a:r>
              <a:rPr lang="en-US" sz="2200" dirty="0"/>
              <a:t>When oil was discovered near Jennings in 1901, people had the opportunity to do something besides agriculture. </a:t>
            </a:r>
          </a:p>
          <a:p>
            <a:r>
              <a:rPr lang="en-US" sz="2200" dirty="0"/>
              <a:t>Working in oil fields could sometimes be deadly, but the pay was worth it to some. </a:t>
            </a:r>
          </a:p>
          <a:p>
            <a:r>
              <a:rPr lang="en-US" sz="2200" dirty="0"/>
              <a:t>Men set up camps around the oil wells, but they quickly became developed areas. </a:t>
            </a:r>
          </a:p>
          <a:p>
            <a:r>
              <a:rPr lang="en-US" sz="2200" dirty="0" smtClean="0"/>
              <a:t>Corporations, </a:t>
            </a:r>
            <a:r>
              <a:rPr lang="en-US" sz="2200" dirty="0"/>
              <a:t>like Standard </a:t>
            </a:r>
            <a:r>
              <a:rPr lang="en-US" sz="2200" dirty="0" smtClean="0"/>
              <a:t>Oil, </a:t>
            </a:r>
            <a:r>
              <a:rPr lang="en-US" sz="2200" dirty="0"/>
              <a:t>built refineries and pipelines which produced 7,000 barrels of oil a day in 1911. </a:t>
            </a:r>
          </a:p>
          <a:p>
            <a:r>
              <a:rPr lang="en-US" sz="2200" dirty="0"/>
              <a:t>When the value of natural gas was discovered, it was piped to different parts of the country.</a:t>
            </a:r>
          </a:p>
          <a:p>
            <a:endParaRPr lang="en-US" sz="2200" dirty="0"/>
          </a:p>
        </p:txBody>
      </p:sp>
      <p:pic>
        <p:nvPicPr>
          <p:cNvPr id="6" name="Content Placeholder 5" descr="396a LA05.tif"/>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5715000" y="990600"/>
            <a:ext cx="3303943" cy="4671198"/>
          </a:xfrm>
        </p:spPr>
      </p:pic>
      <p:sp>
        <p:nvSpPr>
          <p:cNvPr id="4" name="Slide Number Placeholder 3"/>
          <p:cNvSpPr>
            <a:spLocks noGrp="1"/>
          </p:cNvSpPr>
          <p:nvPr>
            <p:ph type="sldNum" sz="quarter" idx="12"/>
          </p:nvPr>
        </p:nvSpPr>
        <p:spPr/>
        <p:txBody>
          <a:bodyPr/>
          <a:lstStyle/>
          <a:p>
            <a:fld id="{5B75B92E-C504-4F72-91D6-D83D77D1C380}" type="slidenum">
              <a:rPr lang="en-US" smtClean="0"/>
              <a:pPr/>
              <a:t>32</a:t>
            </a:fld>
            <a:endParaRPr lang="en-US"/>
          </a:p>
        </p:txBody>
      </p:sp>
      <p:sp>
        <p:nvSpPr>
          <p:cNvPr id="2" name="Title 1"/>
          <p:cNvSpPr>
            <a:spLocks noGrp="1"/>
          </p:cNvSpPr>
          <p:nvPr>
            <p:ph type="title"/>
          </p:nvPr>
        </p:nvSpPr>
        <p:spPr>
          <a:xfrm>
            <a:off x="457200" y="-76200"/>
            <a:ext cx="8229600" cy="1143000"/>
          </a:xfrm>
        </p:spPr>
        <p:txBody>
          <a:bodyPr/>
          <a:lstStyle/>
          <a:p>
            <a:r>
              <a:rPr lang="en-US" dirty="0" smtClean="0"/>
              <a:t>Lumber and Oil (continued)</a:t>
            </a:r>
            <a:endParaRPr lang="en-US" dirty="0"/>
          </a:p>
        </p:txBody>
      </p:sp>
      <p:sp>
        <p:nvSpPr>
          <p:cNvPr id="7" name="TextBox 6"/>
          <p:cNvSpPr txBox="1"/>
          <p:nvPr/>
        </p:nvSpPr>
        <p:spPr>
          <a:xfrm>
            <a:off x="5943600" y="5715000"/>
            <a:ext cx="3048000" cy="646331"/>
          </a:xfrm>
          <a:prstGeom prst="rect">
            <a:avLst/>
          </a:prstGeom>
          <a:noFill/>
        </p:spPr>
        <p:txBody>
          <a:bodyPr wrap="square" rtlCol="0">
            <a:spAutoFit/>
          </a:bodyPr>
          <a:lstStyle/>
          <a:p>
            <a:pPr algn="r"/>
            <a:r>
              <a:rPr lang="en-US" dirty="0" smtClean="0"/>
              <a:t>Louisiana’s first oil well, near Jennings, LA</a:t>
            </a:r>
            <a:endParaRPr lang="en-US" dirty="0"/>
          </a:p>
        </p:txBody>
      </p:sp>
    </p:spTree>
    <p:extLst>
      <p:ext uri="{BB962C8B-B14F-4D97-AF65-F5344CB8AC3E}">
        <p14:creationId xmlns:p14="http://schemas.microsoft.com/office/powerpoint/2010/main" val="107321795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Pursuit of Pleasure</a:t>
            </a:r>
            <a:endParaRPr lang="en-US" dirty="0"/>
          </a:p>
        </p:txBody>
      </p:sp>
      <p:sp>
        <p:nvSpPr>
          <p:cNvPr id="3" name="Content Placeholder 2"/>
          <p:cNvSpPr>
            <a:spLocks noGrp="1"/>
          </p:cNvSpPr>
          <p:nvPr>
            <p:ph idx="1"/>
          </p:nvPr>
        </p:nvSpPr>
        <p:spPr/>
        <p:txBody>
          <a:bodyPr/>
          <a:lstStyle/>
          <a:p>
            <a:r>
              <a:rPr lang="en-US" dirty="0" smtClean="0"/>
              <a:t>In the 1920s, people had more time for leisurely activities in the evenings and on weekends.</a:t>
            </a:r>
          </a:p>
          <a:p>
            <a:r>
              <a:rPr lang="en-US" dirty="0" smtClean="0"/>
              <a:t>This time was made available due to the efforts of the progressives, who fought for a shorter work day and weekends off from work.</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33</a:t>
            </a:fld>
            <a:endParaRPr lang="en-US"/>
          </a:p>
        </p:txBody>
      </p:sp>
    </p:spTree>
    <p:extLst>
      <p:ext uri="{BB962C8B-B14F-4D97-AF65-F5344CB8AC3E}">
        <p14:creationId xmlns:p14="http://schemas.microsoft.com/office/powerpoint/2010/main" val="8870581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Ways to Shop</a:t>
            </a:r>
            <a:endParaRPr lang="en-US" dirty="0"/>
          </a:p>
        </p:txBody>
      </p:sp>
      <p:sp>
        <p:nvSpPr>
          <p:cNvPr id="3" name="Content Placeholder 2"/>
          <p:cNvSpPr>
            <a:spLocks noGrp="1"/>
          </p:cNvSpPr>
          <p:nvPr>
            <p:ph idx="1"/>
          </p:nvPr>
        </p:nvSpPr>
        <p:spPr/>
        <p:txBody>
          <a:bodyPr>
            <a:normAutofit lnSpcReduction="10000"/>
          </a:bodyPr>
          <a:lstStyle/>
          <a:p>
            <a:r>
              <a:rPr lang="en-US" dirty="0" smtClean="0"/>
              <a:t>Shopping was a new form of entertainment. </a:t>
            </a:r>
          </a:p>
          <a:p>
            <a:r>
              <a:rPr lang="en-US" dirty="0" smtClean="0"/>
              <a:t>In rural communities, catalogs made it possible for consumers to purchase clothing, tools, and farm equipment. </a:t>
            </a:r>
          </a:p>
          <a:p>
            <a:r>
              <a:rPr lang="en-US" dirty="0" smtClean="0"/>
              <a:t>Canal Street became the location of many department stores in New Orleans and many traveled there by train to shop. </a:t>
            </a:r>
          </a:p>
          <a:p>
            <a:r>
              <a:rPr lang="en-US" dirty="0" smtClean="0"/>
              <a:t>Electric lights in businesses made it possible to continue shopping into the evening hours. </a:t>
            </a:r>
          </a:p>
          <a:p>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34</a:t>
            </a:fld>
            <a:endParaRPr lang="en-US"/>
          </a:p>
        </p:txBody>
      </p:sp>
    </p:spTree>
    <p:extLst>
      <p:ext uri="{BB962C8B-B14F-4D97-AF65-F5344CB8AC3E}">
        <p14:creationId xmlns:p14="http://schemas.microsoft.com/office/powerpoint/2010/main" val="16088962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Rise of the Automobile</a:t>
            </a:r>
            <a:endParaRPr lang="en-US" dirty="0"/>
          </a:p>
        </p:txBody>
      </p:sp>
      <p:sp>
        <p:nvSpPr>
          <p:cNvPr id="3" name="Content Placeholder 2"/>
          <p:cNvSpPr>
            <a:spLocks noGrp="1"/>
          </p:cNvSpPr>
          <p:nvPr>
            <p:ph idx="1"/>
          </p:nvPr>
        </p:nvSpPr>
        <p:spPr>
          <a:xfrm>
            <a:off x="457200" y="1219200"/>
            <a:ext cx="8229600" cy="4724400"/>
          </a:xfrm>
        </p:spPr>
        <p:txBody>
          <a:bodyPr>
            <a:noAutofit/>
          </a:bodyPr>
          <a:lstStyle/>
          <a:p>
            <a:pPr>
              <a:lnSpc>
                <a:spcPct val="110000"/>
              </a:lnSpc>
            </a:pPr>
            <a:r>
              <a:rPr lang="en-US" sz="2500" dirty="0" smtClean="0"/>
              <a:t>Although the quality of roads in Louisiana were still terrible, cars were becoming more common. </a:t>
            </a:r>
          </a:p>
          <a:p>
            <a:pPr>
              <a:lnSpc>
                <a:spcPct val="110000"/>
              </a:lnSpc>
            </a:pPr>
            <a:r>
              <a:rPr lang="en-US" sz="2500" dirty="0" smtClean="0"/>
              <a:t>Louisiana began to regulate automobiles, and in 1915, it required those driving cars to have licenses. </a:t>
            </a:r>
          </a:p>
          <a:p>
            <a:pPr>
              <a:lnSpc>
                <a:spcPct val="110000"/>
              </a:lnSpc>
            </a:pPr>
            <a:r>
              <a:rPr lang="en-US" sz="2500" dirty="0" smtClean="0"/>
              <a:t>Henry Ford boosted automobile production using an assembly line, which took less time and reduced the cost of each car, making it much more affordable.</a:t>
            </a:r>
          </a:p>
          <a:p>
            <a:pPr>
              <a:lnSpc>
                <a:spcPct val="110000"/>
              </a:lnSpc>
            </a:pPr>
            <a:r>
              <a:rPr lang="en-US" sz="2500" dirty="0" smtClean="0"/>
              <a:t>Ford also established a credit plan, so his cars could be purchased more easily. </a:t>
            </a:r>
            <a:endParaRPr lang="en-US" sz="25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35</a:t>
            </a:fld>
            <a:endParaRPr lang="en-US"/>
          </a:p>
        </p:txBody>
      </p:sp>
    </p:spTree>
    <p:extLst>
      <p:ext uri="{BB962C8B-B14F-4D97-AF65-F5344CB8AC3E}">
        <p14:creationId xmlns:p14="http://schemas.microsoft.com/office/powerpoint/2010/main" val="95923304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Trains and Streetcars</a:t>
            </a:r>
            <a:endParaRPr lang="en-US" dirty="0"/>
          </a:p>
        </p:txBody>
      </p:sp>
      <p:sp>
        <p:nvSpPr>
          <p:cNvPr id="3" name="Content Placeholder 2"/>
          <p:cNvSpPr>
            <a:spLocks noGrp="1"/>
          </p:cNvSpPr>
          <p:nvPr>
            <p:ph idx="1"/>
          </p:nvPr>
        </p:nvSpPr>
        <p:spPr/>
        <p:txBody>
          <a:bodyPr/>
          <a:lstStyle/>
          <a:p>
            <a:r>
              <a:rPr lang="en-US" dirty="0" smtClean="0"/>
              <a:t>The majority of </a:t>
            </a:r>
            <a:r>
              <a:rPr lang="en-US" dirty="0"/>
              <a:t>L</a:t>
            </a:r>
            <a:r>
              <a:rPr lang="en-US" dirty="0" smtClean="0"/>
              <a:t>ouisianans still relied on trains for travel between cities. </a:t>
            </a:r>
          </a:p>
          <a:p>
            <a:r>
              <a:rPr lang="en-US" dirty="0" smtClean="0"/>
              <a:t>Although </a:t>
            </a:r>
            <a:r>
              <a:rPr lang="en-US" dirty="0"/>
              <a:t>L</a:t>
            </a:r>
            <a:r>
              <a:rPr lang="en-US" dirty="0" smtClean="0"/>
              <a:t>ouisiana built railroads a little later than other states, it had 5,000 miles of track by the early 1900s.</a:t>
            </a:r>
          </a:p>
          <a:p>
            <a:r>
              <a:rPr lang="en-US" dirty="0"/>
              <a:t>I</a:t>
            </a:r>
            <a:r>
              <a:rPr lang="en-US" dirty="0" smtClean="0"/>
              <a:t>n Shreveport and New Orleans, carriages and streetcars were being replaced by electric ones.</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36</a:t>
            </a:fld>
            <a:endParaRPr lang="en-US"/>
          </a:p>
        </p:txBody>
      </p:sp>
    </p:spTree>
    <p:extLst>
      <p:ext uri="{BB962C8B-B14F-4D97-AF65-F5344CB8AC3E}">
        <p14:creationId xmlns:p14="http://schemas.microsoft.com/office/powerpoint/2010/main" val="146514111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06"/>
            <a:ext cx="8229600" cy="1143000"/>
          </a:xfrm>
        </p:spPr>
        <p:txBody>
          <a:bodyPr/>
          <a:lstStyle/>
          <a:p>
            <a:r>
              <a:rPr lang="en-US" dirty="0" smtClean="0"/>
              <a:t>The Birth of Jazz</a:t>
            </a:r>
            <a:endParaRPr lang="en-US" dirty="0"/>
          </a:p>
        </p:txBody>
      </p:sp>
      <p:sp>
        <p:nvSpPr>
          <p:cNvPr id="3" name="Content Placeholder 2"/>
          <p:cNvSpPr>
            <a:spLocks noGrp="1"/>
          </p:cNvSpPr>
          <p:nvPr>
            <p:ph idx="1"/>
          </p:nvPr>
        </p:nvSpPr>
        <p:spPr>
          <a:xfrm>
            <a:off x="457200" y="1143000"/>
            <a:ext cx="8686800" cy="5334000"/>
          </a:xfrm>
        </p:spPr>
        <p:txBody>
          <a:bodyPr>
            <a:normAutofit fontScale="85000" lnSpcReduction="10000"/>
          </a:bodyPr>
          <a:lstStyle/>
          <a:p>
            <a:pPr>
              <a:lnSpc>
                <a:spcPct val="110000"/>
              </a:lnSpc>
            </a:pPr>
            <a:r>
              <a:rPr lang="en-US" dirty="0" smtClean="0"/>
              <a:t>Jazz developed in Louisiana in the early 1900s. </a:t>
            </a:r>
          </a:p>
          <a:p>
            <a:pPr>
              <a:lnSpc>
                <a:spcPct val="110000"/>
              </a:lnSpc>
            </a:pPr>
            <a:r>
              <a:rPr lang="en-US" dirty="0" smtClean="0"/>
              <a:t>At first, it was only played in small, rough bars in New Orleans, but soon its popularity grew.</a:t>
            </a:r>
          </a:p>
          <a:p>
            <a:pPr>
              <a:lnSpc>
                <a:spcPct val="110000"/>
              </a:lnSpc>
            </a:pPr>
            <a:r>
              <a:rPr lang="en-US" dirty="0" smtClean="0"/>
              <a:t>By the 1920s, jazz was a part of the mainstream. </a:t>
            </a:r>
          </a:p>
          <a:p>
            <a:pPr>
              <a:lnSpc>
                <a:spcPct val="110000"/>
              </a:lnSpc>
            </a:pPr>
            <a:r>
              <a:rPr lang="en-US" dirty="0" smtClean="0"/>
              <a:t>Many African American jazz musicians left Louisiana to escape life under Jim Crow laws. </a:t>
            </a:r>
          </a:p>
          <a:p>
            <a:pPr>
              <a:lnSpc>
                <a:spcPct val="110000"/>
              </a:lnSpc>
            </a:pPr>
            <a:r>
              <a:rPr lang="en-US" dirty="0" smtClean="0"/>
              <a:t>One of the most famous jazz musicians is Louisiana-born Louis Armstrong. </a:t>
            </a:r>
          </a:p>
          <a:p>
            <a:pPr>
              <a:lnSpc>
                <a:spcPct val="110000"/>
              </a:lnSpc>
            </a:pPr>
            <a:r>
              <a:rPr lang="en-US" dirty="0" smtClean="0"/>
              <a:t>He learned to play coronet in a juvenile detention center and eventually helped to shape the development of jazz. </a:t>
            </a:r>
            <a:endParaRPr lang="en-US"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37</a:t>
            </a:fld>
            <a:endParaRPr lang="en-US"/>
          </a:p>
        </p:txBody>
      </p:sp>
    </p:spTree>
    <p:extLst>
      <p:ext uri="{BB962C8B-B14F-4D97-AF65-F5344CB8AC3E}">
        <p14:creationId xmlns:p14="http://schemas.microsoft.com/office/powerpoint/2010/main" val="109917033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867400" y="6488668"/>
            <a:ext cx="2214581" cy="369332"/>
          </a:xfrm>
          <a:prstGeom prst="rect">
            <a:avLst/>
          </a:prstGeom>
          <a:noFill/>
          <a:effectLst>
            <a:softEdge rad="31750"/>
          </a:effectLst>
        </p:spPr>
        <p:txBody>
          <a:bodyPr wrap="none" rtlCol="0">
            <a:spAutoFit/>
          </a:bodyPr>
          <a:lstStyle/>
          <a:p>
            <a:r>
              <a:rPr lang="en-US" dirty="0" smtClean="0">
                <a:hlinkClick r:id="rId4" action="ppaction://hlinksldjump"/>
              </a:rPr>
              <a:t>Return to Main Menu</a:t>
            </a:r>
            <a:endParaRPr lang="en-US" dirty="0"/>
          </a:p>
        </p:txBody>
      </p:sp>
      <p:sp>
        <p:nvSpPr>
          <p:cNvPr id="4" name="Slide Number Placeholder 3"/>
          <p:cNvSpPr>
            <a:spLocks noGrp="1"/>
          </p:cNvSpPr>
          <p:nvPr>
            <p:ph type="sldNum" sz="quarter" idx="12"/>
          </p:nvPr>
        </p:nvSpPr>
        <p:spPr>
          <a:xfrm>
            <a:off x="6629400" y="6492875"/>
            <a:ext cx="2133600" cy="365125"/>
          </a:xfrm>
        </p:spPr>
        <p:txBody>
          <a:bodyPr/>
          <a:lstStyle/>
          <a:p>
            <a:fld id="{5B75B92E-C504-4F72-91D6-D83D77D1C380}" type="slidenum">
              <a:rPr lang="en-US" smtClean="0"/>
              <a:pPr/>
              <a:t>38</a:t>
            </a:fld>
            <a:endParaRPr lang="en-US" dirty="0"/>
          </a:p>
        </p:txBody>
      </p:sp>
      <p:sp>
        <p:nvSpPr>
          <p:cNvPr id="5" name="TextBox 4"/>
          <p:cNvSpPr txBox="1"/>
          <p:nvPr/>
        </p:nvSpPr>
        <p:spPr>
          <a:xfrm>
            <a:off x="533400" y="3657600"/>
            <a:ext cx="7924800" cy="1292662"/>
          </a:xfrm>
          <a:prstGeom prst="rect">
            <a:avLst/>
          </a:prstGeom>
          <a:noFill/>
        </p:spPr>
        <p:txBody>
          <a:bodyPr wrap="square" rtlCol="0">
            <a:spAutoFit/>
          </a:bodyPr>
          <a:lstStyle/>
          <a:p>
            <a:r>
              <a:rPr lang="en-US" dirty="0" smtClean="0">
                <a:solidFill>
                  <a:schemeClr val="bg1"/>
                </a:solidFill>
              </a:rPr>
              <a:t>Image Credits</a:t>
            </a:r>
          </a:p>
          <a:p>
            <a:endParaRPr lang="en-US" sz="1200" dirty="0" smtClean="0">
              <a:solidFill>
                <a:schemeClr val="bg1"/>
              </a:solidFill>
            </a:endParaRPr>
          </a:p>
          <a:p>
            <a:r>
              <a:rPr lang="en-US" sz="1200" dirty="0" smtClean="0">
                <a:solidFill>
                  <a:schemeClr val="bg1"/>
                </a:solidFill>
              </a:rPr>
              <a:t>Slide 1: Chris </a:t>
            </a:r>
            <a:r>
              <a:rPr lang="en-US" sz="1200" dirty="0" err="1" smtClean="0">
                <a:solidFill>
                  <a:schemeClr val="bg1"/>
                </a:solidFill>
              </a:rPr>
              <a:t>Miceli</a:t>
            </a:r>
            <a:r>
              <a:rPr lang="en-US" sz="1200" dirty="0" smtClean="0">
                <a:solidFill>
                  <a:schemeClr val="bg1"/>
                </a:solidFill>
              </a:rPr>
              <a:t> on Wikimedia Commons, Public Domain; Slide 2: Ken Thomas (alligator);  </a:t>
            </a:r>
            <a:r>
              <a:rPr lang="en-US" sz="1200" dirty="0" err="1" smtClean="0">
                <a:solidFill>
                  <a:schemeClr val="bg1"/>
                </a:solidFill>
              </a:rPr>
              <a:t>Jillian.E</a:t>
            </a:r>
            <a:r>
              <a:rPr lang="en-US" sz="1200" dirty="0" smtClean="0">
                <a:solidFill>
                  <a:schemeClr val="bg1"/>
                </a:solidFill>
              </a:rPr>
              <a:t> (Chicot State Park); City of Monroe, LA;  Albert Herring (Mardi Gras), </a:t>
            </a:r>
            <a:r>
              <a:rPr lang="en-US" sz="1200" dirty="0" err="1" smtClean="0">
                <a:solidFill>
                  <a:schemeClr val="bg1"/>
                </a:solidFill>
              </a:rPr>
              <a:t>Lael</a:t>
            </a:r>
            <a:r>
              <a:rPr lang="en-US" sz="1200" dirty="0" smtClean="0">
                <a:solidFill>
                  <a:schemeClr val="bg1"/>
                </a:solidFill>
              </a:rPr>
              <a:t> Butler (pelican); </a:t>
            </a:r>
            <a:r>
              <a:rPr lang="en-US" sz="1200" dirty="0" err="1" smtClean="0">
                <a:solidFill>
                  <a:schemeClr val="bg1"/>
                </a:solidFill>
              </a:rPr>
              <a:t>Jesper</a:t>
            </a:r>
            <a:r>
              <a:rPr lang="en-US" sz="1200" dirty="0" smtClean="0">
                <a:solidFill>
                  <a:schemeClr val="bg1"/>
                </a:solidFill>
              </a:rPr>
              <a:t> </a:t>
            </a:r>
            <a:r>
              <a:rPr lang="en-US" sz="1200" dirty="0" err="1" smtClean="0">
                <a:solidFill>
                  <a:schemeClr val="bg1"/>
                </a:solidFill>
              </a:rPr>
              <a:t>Rautell</a:t>
            </a:r>
            <a:r>
              <a:rPr lang="en-US" sz="1200" dirty="0" smtClean="0">
                <a:solidFill>
                  <a:schemeClr val="bg1"/>
                </a:solidFill>
              </a:rPr>
              <a:t> </a:t>
            </a:r>
            <a:r>
              <a:rPr lang="en-US" sz="1200" dirty="0" err="1" smtClean="0">
                <a:solidFill>
                  <a:schemeClr val="bg1"/>
                </a:solidFill>
              </a:rPr>
              <a:t>Balle</a:t>
            </a:r>
            <a:r>
              <a:rPr lang="en-US" sz="1200" dirty="0" smtClean="0">
                <a:solidFill>
                  <a:schemeClr val="bg1"/>
                </a:solidFill>
              </a:rPr>
              <a:t> (</a:t>
            </a:r>
            <a:r>
              <a:rPr lang="en-US" sz="1200" dirty="0" err="1" smtClean="0">
                <a:solidFill>
                  <a:schemeClr val="bg1"/>
                </a:solidFill>
              </a:rPr>
              <a:t>cajun</a:t>
            </a:r>
            <a:r>
              <a:rPr lang="en-US" sz="1200" dirty="0" smtClean="0">
                <a:solidFill>
                  <a:schemeClr val="bg1"/>
                </a:solidFill>
              </a:rPr>
              <a:t> meal); Susan Adams (</a:t>
            </a:r>
            <a:r>
              <a:rPr lang="en-US" sz="1200" dirty="0" err="1" smtClean="0">
                <a:solidFill>
                  <a:schemeClr val="bg1"/>
                </a:solidFill>
              </a:rPr>
              <a:t>Chemin</a:t>
            </a:r>
            <a:r>
              <a:rPr lang="en-US" sz="1200" dirty="0" smtClean="0">
                <a:solidFill>
                  <a:schemeClr val="bg1"/>
                </a:solidFill>
              </a:rPr>
              <a:t>-a-Haut State Park) on Wikimedia Commons; Image Credits Slide: </a:t>
            </a:r>
            <a:r>
              <a:rPr lang="en-US" sz="1200" dirty="0" err="1" smtClean="0">
                <a:solidFill>
                  <a:schemeClr val="bg1"/>
                </a:solidFill>
              </a:rPr>
              <a:t>Edd</a:t>
            </a:r>
            <a:r>
              <a:rPr lang="en-US" sz="1200" dirty="0" smtClean="0">
                <a:solidFill>
                  <a:schemeClr val="bg1"/>
                </a:solidFill>
              </a:rPr>
              <a:t> Prince on Wikimedia Commons; all others public domain</a:t>
            </a:r>
            <a:endParaRPr lang="en-US" sz="1200" dirty="0">
              <a:solidFill>
                <a:schemeClr val="bg1"/>
              </a:solidFill>
            </a:endParaRPr>
          </a:p>
        </p:txBody>
      </p:sp>
      <p:sp>
        <p:nvSpPr>
          <p:cNvPr id="6" name="TextBox 5"/>
          <p:cNvSpPr txBox="1"/>
          <p:nvPr/>
        </p:nvSpPr>
        <p:spPr>
          <a:xfrm>
            <a:off x="7086600" y="6172200"/>
            <a:ext cx="2057400" cy="215444"/>
          </a:xfrm>
          <a:prstGeom prst="rect">
            <a:avLst/>
          </a:prstGeom>
          <a:noFill/>
        </p:spPr>
        <p:txBody>
          <a:bodyPr wrap="square" rtlCol="0">
            <a:spAutoFit/>
          </a:bodyPr>
          <a:lstStyle/>
          <a:p>
            <a:pPr algn="r"/>
            <a:r>
              <a:rPr lang="en-US" sz="800" i="1" dirty="0" smtClean="0">
                <a:solidFill>
                  <a:schemeClr val="bg1">
                    <a:lumMod val="50000"/>
                  </a:schemeClr>
                </a:solidFill>
                <a:effectLst>
                  <a:outerShdw blurRad="38100" dist="38100" dir="2700000" algn="tl">
                    <a:srgbClr val="000000">
                      <a:alpha val="43137"/>
                    </a:srgbClr>
                  </a:outerShdw>
                </a:effectLst>
              </a:rPr>
              <a:t>Shown here: Fontainebleau State Park</a:t>
            </a:r>
            <a:endParaRPr lang="en-US" sz="800" i="1" dirty="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The Democrats Take Control</a:t>
            </a:r>
            <a:endParaRPr lang="en-US" dirty="0"/>
          </a:p>
        </p:txBody>
      </p:sp>
      <p:sp>
        <p:nvSpPr>
          <p:cNvPr id="3" name="Content Placeholder 2"/>
          <p:cNvSpPr>
            <a:spLocks noGrp="1"/>
          </p:cNvSpPr>
          <p:nvPr>
            <p:ph idx="1"/>
          </p:nvPr>
        </p:nvSpPr>
        <p:spPr>
          <a:xfrm>
            <a:off x="457200" y="2057400"/>
            <a:ext cx="8229600" cy="4525963"/>
          </a:xfrm>
        </p:spPr>
        <p:txBody>
          <a:bodyPr/>
          <a:lstStyle/>
          <a:p>
            <a:r>
              <a:rPr lang="en-US" dirty="0" smtClean="0"/>
              <a:t>What terms do I need to know? </a:t>
            </a:r>
          </a:p>
          <a:p>
            <a:pPr lvl="1"/>
            <a:r>
              <a:rPr lang="en-US" dirty="0" smtClean="0"/>
              <a:t>Bourbon Democrat</a:t>
            </a:r>
          </a:p>
          <a:p>
            <a:pPr lvl="1"/>
            <a:r>
              <a:rPr lang="en-US" dirty="0" smtClean="0"/>
              <a:t>patronage</a:t>
            </a:r>
          </a:p>
          <a:p>
            <a:pPr lvl="1"/>
            <a:r>
              <a:rPr lang="en-US" dirty="0" smtClean="0"/>
              <a:t>convict lease system </a:t>
            </a:r>
          </a:p>
          <a:p>
            <a:pPr lvl="1"/>
            <a:endParaRPr lang="en-US" dirty="0" smtClean="0"/>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5B75B92E-C504-4F72-91D6-D83D77D1C380}" type="slidenum">
              <a:rPr lang="en-US" smtClean="0"/>
              <a:pPr/>
              <a:t>4</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6" name="Content Placeholder 5"/>
          <p:cNvSpPr>
            <a:spLocks noGrp="1"/>
          </p:cNvSpPr>
          <p:nvPr>
            <p:ph idx="1"/>
          </p:nvPr>
        </p:nvSpPr>
        <p:spPr/>
        <p:txBody>
          <a:bodyPr>
            <a:normAutofit/>
          </a:bodyPr>
          <a:lstStyle/>
          <a:p>
            <a:pPr>
              <a:lnSpc>
                <a:spcPct val="90000"/>
              </a:lnSpc>
            </a:pPr>
            <a:r>
              <a:rPr lang="en-US" dirty="0" smtClean="0"/>
              <a:t>When Reconstruction ended in 1877, Democrats took control.</a:t>
            </a:r>
          </a:p>
          <a:p>
            <a:pPr>
              <a:lnSpc>
                <a:spcPct val="90000"/>
              </a:lnSpc>
            </a:pPr>
            <a:r>
              <a:rPr lang="en-US" dirty="0" smtClean="0"/>
              <a:t>Republican candidates rarely won.</a:t>
            </a:r>
            <a:endParaRPr lang="en-US" dirty="0"/>
          </a:p>
          <a:p>
            <a:pPr>
              <a:lnSpc>
                <a:spcPct val="90000"/>
              </a:lnSpc>
            </a:pPr>
            <a:r>
              <a:rPr lang="en-US" dirty="0" smtClean="0"/>
              <a:t>Democrats shared a set of core ideals to retain unity. </a:t>
            </a:r>
            <a:r>
              <a:rPr lang="en-US"/>
              <a:t>T</a:t>
            </a:r>
            <a:r>
              <a:rPr lang="en-US" smtClean="0"/>
              <a:t>hey </a:t>
            </a:r>
            <a:r>
              <a:rPr lang="en-US" dirty="0" smtClean="0"/>
              <a:t>supported white supremacy, segregation, and limited government.</a:t>
            </a:r>
          </a:p>
          <a:p>
            <a:endParaRPr lang="en-US" dirty="0" smtClean="0"/>
          </a:p>
          <a:p>
            <a:endParaRPr lang="en-US" dirty="0" smtClean="0"/>
          </a:p>
          <a:p>
            <a:endParaRPr lang="en-US" dirty="0" smtClean="0"/>
          </a:p>
          <a:p>
            <a:endParaRPr lang="en-US"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5</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Bourbon Democrats</a:t>
            </a:r>
            <a:endParaRPr lang="en-US" dirty="0"/>
          </a:p>
        </p:txBody>
      </p:sp>
      <p:sp>
        <p:nvSpPr>
          <p:cNvPr id="2" name="Content Placeholder 1"/>
          <p:cNvSpPr>
            <a:spLocks noGrp="1"/>
          </p:cNvSpPr>
          <p:nvPr>
            <p:ph idx="1"/>
          </p:nvPr>
        </p:nvSpPr>
        <p:spPr>
          <a:xfrm>
            <a:off x="457200" y="1295400"/>
            <a:ext cx="8229600" cy="5257800"/>
          </a:xfrm>
        </p:spPr>
        <p:txBody>
          <a:bodyPr>
            <a:noAutofit/>
          </a:bodyPr>
          <a:lstStyle/>
          <a:p>
            <a:pPr>
              <a:lnSpc>
                <a:spcPct val="110000"/>
              </a:lnSpc>
            </a:pPr>
            <a:r>
              <a:rPr lang="en-US" sz="2400" dirty="0" smtClean="0"/>
              <a:t>“Bourbon” refers to the backward-looking nature of Southern Democrats.</a:t>
            </a:r>
          </a:p>
          <a:p>
            <a:pPr>
              <a:lnSpc>
                <a:spcPct val="110000"/>
              </a:lnSpc>
            </a:pPr>
            <a:r>
              <a:rPr lang="en-US" sz="2400" dirty="0" smtClean="0"/>
              <a:t>The term was borrowed from the Bourbon kings of France who tried to reverse the rights many gained during the French Revolution.</a:t>
            </a:r>
          </a:p>
          <a:p>
            <a:pPr marL="758952" lvl="1" indent="-758952">
              <a:lnSpc>
                <a:spcPct val="110000"/>
              </a:lnSpc>
              <a:buFont typeface="Wingdings" pitchFamily="2" charset="2"/>
              <a:buChar char="Ø"/>
            </a:pPr>
            <a:r>
              <a:rPr lang="en-US" sz="2400" dirty="0" smtClean="0"/>
              <a:t>A </a:t>
            </a:r>
            <a:r>
              <a:rPr lang="en-US" sz="2400" b="1" dirty="0" smtClean="0"/>
              <a:t>Bourbon Democrat </a:t>
            </a:r>
            <a:r>
              <a:rPr lang="en-US" sz="2400" dirty="0" smtClean="0"/>
              <a:t>was a person who had not accepted changes made after the Civil War, specifically the abolition of slavery.</a:t>
            </a:r>
          </a:p>
          <a:p>
            <a:pPr>
              <a:lnSpc>
                <a:spcPct val="110000"/>
              </a:lnSpc>
            </a:pPr>
            <a:r>
              <a:rPr lang="en-US" sz="2400" dirty="0" smtClean="0"/>
              <a:t>They used the state constitution to limit any big government projects and retract small educational advancements.</a:t>
            </a:r>
            <a:endParaRPr lang="en-US" sz="2400" dirty="0"/>
          </a:p>
        </p:txBody>
      </p:sp>
      <p:sp>
        <p:nvSpPr>
          <p:cNvPr id="7" name="Slide Number Placeholder 6"/>
          <p:cNvSpPr>
            <a:spLocks noGrp="1"/>
          </p:cNvSpPr>
          <p:nvPr>
            <p:ph type="sldNum" sz="quarter" idx="12"/>
          </p:nvPr>
        </p:nvSpPr>
        <p:spPr/>
        <p:txBody>
          <a:bodyPr/>
          <a:lstStyle/>
          <a:p>
            <a:fld id="{5B75B92E-C504-4F72-91D6-D83D77D1C380}" type="slidenum">
              <a:rPr lang="en-US" smtClean="0"/>
              <a:pPr/>
              <a:t>6</a:t>
            </a:fld>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Lottery Company and the New Orleans Ring </a:t>
            </a:r>
            <a:endParaRPr lang="en-US" dirty="0"/>
          </a:p>
        </p:txBody>
      </p:sp>
      <p:sp>
        <p:nvSpPr>
          <p:cNvPr id="3" name="Content Placeholder 2"/>
          <p:cNvSpPr>
            <a:spLocks noGrp="1"/>
          </p:cNvSpPr>
          <p:nvPr>
            <p:ph idx="1"/>
          </p:nvPr>
        </p:nvSpPr>
        <p:spPr>
          <a:xfrm>
            <a:off x="381000" y="1600200"/>
            <a:ext cx="8458200" cy="5029200"/>
          </a:xfrm>
        </p:spPr>
        <p:txBody>
          <a:bodyPr>
            <a:noAutofit/>
          </a:bodyPr>
          <a:lstStyle/>
          <a:p>
            <a:r>
              <a:rPr lang="en-US" sz="2800" dirty="0" smtClean="0"/>
              <a:t>The Louisiana State Lottery Company was very powerful. </a:t>
            </a:r>
          </a:p>
          <a:p>
            <a:pPr lvl="1"/>
            <a:r>
              <a:rPr lang="en-US" dirty="0" smtClean="0"/>
              <a:t>In 1868, it was granted a 25 year charter.</a:t>
            </a:r>
          </a:p>
          <a:p>
            <a:pPr lvl="1"/>
            <a:r>
              <a:rPr lang="en-US" dirty="0" smtClean="0"/>
              <a:t>It paid $40,000 a year in exchange for official recognition. It made enormous profits and paid no additional taxes.</a:t>
            </a:r>
          </a:p>
          <a:p>
            <a:pPr lvl="1"/>
            <a:r>
              <a:rPr lang="en-US" dirty="0" smtClean="0"/>
              <a:t>The lottery sold tickets through the mail, and it made $20-$30 million in the 1880s. </a:t>
            </a:r>
          </a:p>
        </p:txBody>
      </p:sp>
      <p:sp>
        <p:nvSpPr>
          <p:cNvPr id="4" name="Slide Number Placeholder 3"/>
          <p:cNvSpPr>
            <a:spLocks noGrp="1"/>
          </p:cNvSpPr>
          <p:nvPr>
            <p:ph type="sldNum" sz="quarter" idx="12"/>
          </p:nvPr>
        </p:nvSpPr>
        <p:spPr/>
        <p:txBody>
          <a:bodyPr/>
          <a:lstStyle/>
          <a:p>
            <a:fld id="{5B75B92E-C504-4F72-91D6-D83D77D1C380}" type="slidenum">
              <a:rPr lang="en-US" smtClean="0"/>
              <a:pPr/>
              <a:t>7</a:t>
            </a:fld>
            <a:endParaRPr lang="en-US"/>
          </a:p>
        </p:txBody>
      </p:sp>
    </p:spTree>
    <p:extLst>
      <p:ext uri="{BB962C8B-B14F-4D97-AF65-F5344CB8AC3E}">
        <p14:creationId xmlns:p14="http://schemas.microsoft.com/office/powerpoint/2010/main" val="380031364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Lottery Company and the New Orleans Ring (continued)</a:t>
            </a:r>
            <a:endParaRPr lang="en-US" dirty="0"/>
          </a:p>
        </p:txBody>
      </p:sp>
      <p:sp>
        <p:nvSpPr>
          <p:cNvPr id="3" name="Content Placeholder 2"/>
          <p:cNvSpPr>
            <a:spLocks noGrp="1"/>
          </p:cNvSpPr>
          <p:nvPr>
            <p:ph idx="1"/>
          </p:nvPr>
        </p:nvSpPr>
        <p:spPr/>
        <p:txBody>
          <a:bodyPr>
            <a:normAutofit/>
          </a:bodyPr>
          <a:lstStyle/>
          <a:p>
            <a:r>
              <a:rPr lang="en-US" sz="2800" dirty="0"/>
              <a:t>The Lottery Company was very powerful in New Orleans, which was controlled by the New Orleans Ring at this </a:t>
            </a:r>
            <a:r>
              <a:rPr lang="en-US" sz="2800" dirty="0" smtClean="0"/>
              <a:t>time.</a:t>
            </a:r>
          </a:p>
          <a:p>
            <a:r>
              <a:rPr lang="en-US" sz="2800" dirty="0" smtClean="0"/>
              <a:t>The </a:t>
            </a:r>
            <a:r>
              <a:rPr lang="en-US" sz="2800" dirty="0"/>
              <a:t>Ring gave people small amounts of money or </a:t>
            </a:r>
            <a:r>
              <a:rPr lang="en-US" sz="2800" b="1" dirty="0"/>
              <a:t>patronage</a:t>
            </a:r>
            <a:r>
              <a:rPr lang="en-US" sz="2800" dirty="0"/>
              <a:t> jobs in exchange for their votes.</a:t>
            </a:r>
            <a:r>
              <a:rPr lang="en-US" sz="2800" dirty="0" smtClean="0"/>
              <a:t> </a:t>
            </a:r>
          </a:p>
          <a:p>
            <a:r>
              <a:rPr lang="en-US" sz="2800" dirty="0"/>
              <a:t>The cotton pickers in the northern half of the state liked the Lottery. Those in the southern half of the state disapproved of the gambling and corruption caused by these two institutions. </a:t>
            </a:r>
          </a:p>
          <a:p>
            <a:endParaRPr lang="en-US" sz="28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8</a:t>
            </a:fld>
            <a:endParaRPr lang="en-US"/>
          </a:p>
        </p:txBody>
      </p:sp>
    </p:spTree>
    <p:extLst>
      <p:ext uri="{BB962C8B-B14F-4D97-AF65-F5344CB8AC3E}">
        <p14:creationId xmlns:p14="http://schemas.microsoft.com/office/powerpoint/2010/main" val="315121679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Beneficiaries of Corruption</a:t>
            </a:r>
            <a:endParaRPr lang="en-US" dirty="0"/>
          </a:p>
        </p:txBody>
      </p:sp>
      <p:sp>
        <p:nvSpPr>
          <p:cNvPr id="3" name="Content Placeholder 2"/>
          <p:cNvSpPr>
            <a:spLocks noGrp="1"/>
          </p:cNvSpPr>
          <p:nvPr>
            <p:ph idx="1"/>
          </p:nvPr>
        </p:nvSpPr>
        <p:spPr>
          <a:xfrm>
            <a:off x="304800" y="1371600"/>
            <a:ext cx="8458200" cy="5105400"/>
          </a:xfrm>
        </p:spPr>
        <p:txBody>
          <a:bodyPr>
            <a:noAutofit/>
          </a:bodyPr>
          <a:lstStyle/>
          <a:p>
            <a:pPr marL="520700" indent="-520700"/>
            <a:r>
              <a:rPr lang="en-US" sz="2500" dirty="0" smtClean="0"/>
              <a:t>E.A. Banks arrived in New Orleans after the Civil War and quickly rose in Democratic Party leadership because of his involvement in the White League. </a:t>
            </a:r>
          </a:p>
          <a:p>
            <a:pPr marL="520700" indent="-520700"/>
            <a:r>
              <a:rPr lang="en-US" sz="2500" dirty="0" smtClean="0"/>
              <a:t>In 1878, he became the state’s treasurer and stayed there for ten years.</a:t>
            </a:r>
          </a:p>
          <a:p>
            <a:pPr marL="520700" indent="-520700"/>
            <a:r>
              <a:rPr lang="en-US" sz="2500" dirty="0" smtClean="0"/>
              <a:t>In the early 1880s, he formed the </a:t>
            </a:r>
            <a:r>
              <a:rPr lang="en-US" sz="2500" i="1" dirty="0" smtClean="0"/>
              <a:t>Times-Democrat </a:t>
            </a:r>
            <a:r>
              <a:rPr lang="en-US" sz="2500" dirty="0" smtClean="0"/>
              <a:t>from two pre-existing newspapers.</a:t>
            </a:r>
          </a:p>
          <a:p>
            <a:pPr marL="520700" indent="-520700"/>
            <a:r>
              <a:rPr lang="en-US" sz="2500" dirty="0" smtClean="0"/>
              <a:t>He was named a commissioner of the 1884 Cotton Centennial Expedition but resigned before its financial losses and low attendance became public.</a:t>
            </a:r>
          </a:p>
          <a:p>
            <a:pPr marL="520700" indent="-520700"/>
            <a:r>
              <a:rPr lang="en-US" sz="2500" dirty="0" smtClean="0"/>
              <a:t>Before he left the treasury office, an audit uncovered that he had stolen money from the state. </a:t>
            </a:r>
          </a:p>
          <a:p>
            <a:pPr marL="520700" indent="-520700"/>
            <a:r>
              <a:rPr lang="en-US" sz="2500" dirty="0" smtClean="0"/>
              <a:t>He escaped to Honduras and the money was never recovered. </a:t>
            </a:r>
            <a:endParaRPr lang="en-US" sz="2500" dirty="0"/>
          </a:p>
        </p:txBody>
      </p:sp>
      <p:sp>
        <p:nvSpPr>
          <p:cNvPr id="4" name="Slide Number Placeholder 3"/>
          <p:cNvSpPr>
            <a:spLocks noGrp="1"/>
          </p:cNvSpPr>
          <p:nvPr>
            <p:ph type="sldNum" sz="quarter" idx="12"/>
          </p:nvPr>
        </p:nvSpPr>
        <p:spPr/>
        <p:txBody>
          <a:bodyPr/>
          <a:lstStyle/>
          <a:p>
            <a:fld id="{5B75B92E-C504-4F72-91D6-D83D77D1C380}" type="slidenum">
              <a:rPr lang="en-US" smtClean="0"/>
              <a:pPr/>
              <a:t>9</a:t>
            </a:fld>
            <a:endParaRPr lang="en-US"/>
          </a:p>
        </p:txBody>
      </p:sp>
    </p:spTree>
    <p:extLst>
      <p:ext uri="{BB962C8B-B14F-4D97-AF65-F5344CB8AC3E}">
        <p14:creationId xmlns:p14="http://schemas.microsoft.com/office/powerpoint/2010/main" val="98507795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C000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6201</TotalTime>
  <Words>2774</Words>
  <Application>Microsoft Macintosh PowerPoint</Application>
  <PresentationFormat>On-screen Show (4:3)</PresentationFormat>
  <Paragraphs>239</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Section 1: The Democrats Take Control</vt:lpstr>
      <vt:lpstr>Section 1: The Democrats Take Control</vt:lpstr>
      <vt:lpstr>Introduction</vt:lpstr>
      <vt:lpstr>Bourbon Democrats</vt:lpstr>
      <vt:lpstr>The Lottery Company and the New Orleans Ring </vt:lpstr>
      <vt:lpstr>The Lottery Company and the New Orleans Ring (continued)</vt:lpstr>
      <vt:lpstr>Beneficiaries of Corruption</vt:lpstr>
      <vt:lpstr>The Convict Lease System</vt:lpstr>
      <vt:lpstr>Section 2: The Rise of Jim Crow</vt:lpstr>
      <vt:lpstr>Section 2: The Rise of Jim Crow</vt:lpstr>
      <vt:lpstr>Introduction</vt:lpstr>
      <vt:lpstr>A Focus on Transportation</vt:lpstr>
      <vt:lpstr>Segregation Statutes</vt:lpstr>
      <vt:lpstr>Prejudice Against Italian Immigrants</vt:lpstr>
      <vt:lpstr>The 1898 Constitution</vt:lpstr>
      <vt:lpstr>Anti-Lottery Bourbon Governors</vt:lpstr>
      <vt:lpstr>Economic Challenge</vt:lpstr>
      <vt:lpstr>Sharecropping and Debt Peonage</vt:lpstr>
      <vt:lpstr>Sugar Workers Organize</vt:lpstr>
      <vt:lpstr>Agricultural Innovation</vt:lpstr>
      <vt:lpstr>Expansion of Rice Cultivation</vt:lpstr>
      <vt:lpstr>Farmer’s Alliance and Fusion Politics</vt:lpstr>
      <vt:lpstr>Section 3: Louisiana Enters the Twentieth Century</vt:lpstr>
      <vt:lpstr>Section 3: Louisiana Enters the Twentieth Century</vt:lpstr>
      <vt:lpstr>Introduction</vt:lpstr>
      <vt:lpstr>Progressive Reformers</vt:lpstr>
      <vt:lpstr>Progressive Reformers (continued)</vt:lpstr>
      <vt:lpstr>Progressive Governors</vt:lpstr>
      <vt:lpstr>Lumber and Oil</vt:lpstr>
      <vt:lpstr>Lumber and Oil (continued)</vt:lpstr>
      <vt:lpstr>The Pursuit of Pleasure</vt:lpstr>
      <vt:lpstr>New Ways to Shop</vt:lpstr>
      <vt:lpstr>The Rise of the Automobile</vt:lpstr>
      <vt:lpstr>Trains and Streetcars</vt:lpstr>
      <vt:lpstr>The Birth of Jazz</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Louisiana: Our History, Our Home</dc:title>
  <dc:subject>©2015 Clairmont Press</dc:subject>
  <dc:creator>Emmett R. Mullins, Ed.D.</dc:creator>
  <cp:keywords/>
  <dc:description>Study presentation to accompany student textbook.</dc:description>
  <cp:lastModifiedBy>Tommy Lankford</cp:lastModifiedBy>
  <cp:revision>576</cp:revision>
  <dcterms:created xsi:type="dcterms:W3CDTF">2014-05-27T04:22:12Z</dcterms:created>
  <dcterms:modified xsi:type="dcterms:W3CDTF">2014-09-29T17:49:17Z</dcterms:modified>
  <cp:category/>
</cp:coreProperties>
</file>